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3"/>
  </p:notesMasterIdLst>
  <p:sldIdLst>
    <p:sldId id="256" r:id="rId2"/>
    <p:sldId id="257" r:id="rId3"/>
    <p:sldId id="259" r:id="rId4"/>
    <p:sldId id="283" r:id="rId5"/>
    <p:sldId id="260" r:id="rId6"/>
    <p:sldId id="285" r:id="rId7"/>
    <p:sldId id="273" r:id="rId8"/>
    <p:sldId id="276" r:id="rId9"/>
    <p:sldId id="275" r:id="rId10"/>
    <p:sldId id="272" r:id="rId11"/>
    <p:sldId id="284" r:id="rId12"/>
    <p:sldId id="282" r:id="rId13"/>
    <p:sldId id="274" r:id="rId14"/>
    <p:sldId id="267" r:id="rId15"/>
    <p:sldId id="279" r:id="rId16"/>
    <p:sldId id="277" r:id="rId17"/>
    <p:sldId id="278" r:id="rId18"/>
    <p:sldId id="280" r:id="rId19"/>
    <p:sldId id="281" r:id="rId20"/>
    <p:sldId id="286" r:id="rId21"/>
    <p:sldId id="266" r:id="rId2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4" roundtripDataSignature="AMtx7mhhQhTKqQ9AmINJS0vAgqYI1qEg4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DD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E9BAD65-2DAA-484D-8C82-1C13D9742692}">
  <a:tblStyle styleId="{4E9BAD65-2DAA-484D-8C82-1C13D9742692}"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BF5"/>
          </a:solidFill>
        </a:fill>
      </a:tcStyle>
    </a:wholeTbl>
    <a:band1H>
      <a:tcTxStyle b="off" i="off"/>
      <a:tcStyle>
        <a:tcBdr/>
        <a:fill>
          <a:solidFill>
            <a:srgbClr val="CDD4EA"/>
          </a:solidFill>
        </a:fill>
      </a:tcStyle>
    </a:band1H>
    <a:band2H>
      <a:tcTxStyle b="off" i="off"/>
      <a:tcStyle>
        <a:tcBdr/>
      </a:tcStyle>
    </a:band2H>
    <a:band1V>
      <a:tcTxStyle b="off" i="off"/>
      <a:tcStyle>
        <a:tcBdr/>
        <a:fill>
          <a:solidFill>
            <a:srgbClr val="CDD4EA"/>
          </a:solidFill>
        </a:fill>
      </a:tcStyle>
    </a:band1V>
    <a:band2V>
      <a:tcTxStyle b="off" i="off"/>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b="off" i="off"/>
      <a:tcStyle>
        <a:tcBdr/>
      </a:tcStyle>
    </a:seCell>
    <a:swCell>
      <a:tcTxStyle b="off" i="off"/>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b="off" i="off"/>
      <a:tcStyle>
        <a:tcBdr/>
      </a:tcStyle>
    </a:neCell>
    <a:nwCell>
      <a:tcTxStyle b="off" i="off"/>
      <a:tcStyle>
        <a:tcBdr/>
      </a:tcStyle>
    </a:nwCell>
  </a:tblStyle>
  <a:tblStyle styleId="{A4378E2A-9E11-460F-A665-C2A1293DEE22}" styleName="Table_1">
    <a:wholeTbl>
      <a:tcTxStyle b="off" i="off">
        <a:font>
          <a:latin typeface="Arial"/>
          <a:ea typeface="Arial"/>
          <a:cs typeface="Arial"/>
        </a:font>
        <a:srgbClr val="000000"/>
      </a:tcTxStyle>
      <a:tcStyle>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 styleId="{5940675A-B579-460E-94D1-54222C63F5DA}" styleName="無樣式、表格格線">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60" autoAdjust="0"/>
  </p:normalViewPr>
  <p:slideViewPr>
    <p:cSldViewPr snapToGrid="0">
      <p:cViewPr varScale="1">
        <p:scale>
          <a:sx n="46" d="100"/>
          <a:sy n="46" d="100"/>
        </p:scale>
        <p:origin x="31" y="727"/>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customschemas.google.com/relationships/presentationmetadata" Target="meta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99A5B167-7D13-D3C7-680F-1E9F56BC0168}"/>
            </a:ext>
          </a:extLst>
        </p:cNvPr>
        <p:cNvGrpSpPr/>
        <p:nvPr/>
      </p:nvGrpSpPr>
      <p:grpSpPr>
        <a:xfrm>
          <a:off x="0" y="0"/>
          <a:ext cx="0" cy="0"/>
          <a:chOff x="0" y="0"/>
          <a:chExt cx="0" cy="0"/>
        </a:xfrm>
      </p:grpSpPr>
      <p:sp>
        <p:nvSpPr>
          <p:cNvPr id="143" name="Google Shape;143;p10:notes">
            <a:extLst>
              <a:ext uri="{FF2B5EF4-FFF2-40B4-BE49-F238E27FC236}">
                <a16:creationId xmlns:a16="http://schemas.microsoft.com/office/drawing/2014/main" id="{E1DF1A5C-EB5C-C7F6-5924-86A706D783D8}"/>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4" name="Google Shape;144;p10:notes">
            <a:extLst>
              <a:ext uri="{FF2B5EF4-FFF2-40B4-BE49-F238E27FC236}">
                <a16:creationId xmlns:a16="http://schemas.microsoft.com/office/drawing/2014/main" id="{B64C2B3A-E016-41D1-87C3-BFD553F22312}"/>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6615624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C4793360-AE8C-673F-1BB1-AEA75F5F9C98}"/>
            </a:ext>
          </a:extLst>
        </p:cNvPr>
        <p:cNvGrpSpPr/>
        <p:nvPr/>
      </p:nvGrpSpPr>
      <p:grpSpPr>
        <a:xfrm>
          <a:off x="0" y="0"/>
          <a:ext cx="0" cy="0"/>
          <a:chOff x="0" y="0"/>
          <a:chExt cx="0" cy="0"/>
        </a:xfrm>
      </p:grpSpPr>
      <p:sp>
        <p:nvSpPr>
          <p:cNvPr id="143" name="Google Shape;143;p10:notes">
            <a:extLst>
              <a:ext uri="{FF2B5EF4-FFF2-40B4-BE49-F238E27FC236}">
                <a16:creationId xmlns:a16="http://schemas.microsoft.com/office/drawing/2014/main" id="{21F8BFD7-2112-C4FE-3D6C-35BB8E1EAD3C}"/>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4" name="Google Shape;144;p10:notes">
            <a:extLst>
              <a:ext uri="{FF2B5EF4-FFF2-40B4-BE49-F238E27FC236}">
                <a16:creationId xmlns:a16="http://schemas.microsoft.com/office/drawing/2014/main" id="{B3D5C6E0-2893-3276-86EE-1190D7004A8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7869183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508C9F04-C95C-FB4A-BAEE-7F8FDC0AEE5C}"/>
            </a:ext>
          </a:extLst>
        </p:cNvPr>
        <p:cNvGrpSpPr/>
        <p:nvPr/>
      </p:nvGrpSpPr>
      <p:grpSpPr>
        <a:xfrm>
          <a:off x="0" y="0"/>
          <a:ext cx="0" cy="0"/>
          <a:chOff x="0" y="0"/>
          <a:chExt cx="0" cy="0"/>
        </a:xfrm>
      </p:grpSpPr>
      <p:sp>
        <p:nvSpPr>
          <p:cNvPr id="143" name="Google Shape;143;p10:notes">
            <a:extLst>
              <a:ext uri="{FF2B5EF4-FFF2-40B4-BE49-F238E27FC236}">
                <a16:creationId xmlns:a16="http://schemas.microsoft.com/office/drawing/2014/main" id="{EA3AD8C1-2460-DFEE-5987-FD2FF65F3588}"/>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4" name="Google Shape;144;p10:notes">
            <a:extLst>
              <a:ext uri="{FF2B5EF4-FFF2-40B4-BE49-F238E27FC236}">
                <a16:creationId xmlns:a16="http://schemas.microsoft.com/office/drawing/2014/main" id="{A607C483-707D-C6CE-6669-3CA01AE151B8}"/>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0081398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C954917D-D59E-9C02-2612-35C94A6EBBC8}"/>
            </a:ext>
          </a:extLst>
        </p:cNvPr>
        <p:cNvGrpSpPr/>
        <p:nvPr/>
      </p:nvGrpSpPr>
      <p:grpSpPr>
        <a:xfrm>
          <a:off x="0" y="0"/>
          <a:ext cx="0" cy="0"/>
          <a:chOff x="0" y="0"/>
          <a:chExt cx="0" cy="0"/>
        </a:xfrm>
      </p:grpSpPr>
      <p:sp>
        <p:nvSpPr>
          <p:cNvPr id="143" name="Google Shape;143;p10:notes">
            <a:extLst>
              <a:ext uri="{FF2B5EF4-FFF2-40B4-BE49-F238E27FC236}">
                <a16:creationId xmlns:a16="http://schemas.microsoft.com/office/drawing/2014/main" id="{C3862F3D-AADD-FCD4-2466-BD7D37C21CE7}"/>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4" name="Google Shape;144;p10:notes">
            <a:extLst>
              <a:ext uri="{FF2B5EF4-FFF2-40B4-BE49-F238E27FC236}">
                <a16:creationId xmlns:a16="http://schemas.microsoft.com/office/drawing/2014/main" id="{DE304E75-F4B1-2288-EC2D-FF0A5CBF738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3544903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50" name="Google Shape;150;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88" name="Google Shape;88;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04" name="Google Shape;10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a:extLst>
            <a:ext uri="{FF2B5EF4-FFF2-40B4-BE49-F238E27FC236}">
              <a16:creationId xmlns:a16="http://schemas.microsoft.com/office/drawing/2014/main" id="{BD314DEB-D05C-C8D8-B3E8-0C73FF8013C6}"/>
            </a:ext>
          </a:extLst>
        </p:cNvPr>
        <p:cNvGrpSpPr/>
        <p:nvPr/>
      </p:nvGrpSpPr>
      <p:grpSpPr>
        <a:xfrm>
          <a:off x="0" y="0"/>
          <a:ext cx="0" cy="0"/>
          <a:chOff x="0" y="0"/>
          <a:chExt cx="0" cy="0"/>
        </a:xfrm>
      </p:grpSpPr>
      <p:sp>
        <p:nvSpPr>
          <p:cNvPr id="103" name="Google Shape;103;p4:notes">
            <a:extLst>
              <a:ext uri="{FF2B5EF4-FFF2-40B4-BE49-F238E27FC236}">
                <a16:creationId xmlns:a16="http://schemas.microsoft.com/office/drawing/2014/main" id="{2606BB16-AF59-09BC-4684-0ED78802A987}"/>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04" name="Google Shape;104;p4:notes">
            <a:extLst>
              <a:ext uri="{FF2B5EF4-FFF2-40B4-BE49-F238E27FC236}">
                <a16:creationId xmlns:a16="http://schemas.microsoft.com/office/drawing/2014/main" id="{57FF24BC-3FFA-F924-0657-889053B7235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9169024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1" name="Google Shape;111;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A5BB3040-0E99-7231-788D-6415DFF1B966}"/>
            </a:ext>
          </a:extLst>
        </p:cNvPr>
        <p:cNvGrpSpPr/>
        <p:nvPr/>
      </p:nvGrpSpPr>
      <p:grpSpPr>
        <a:xfrm>
          <a:off x="0" y="0"/>
          <a:ext cx="0" cy="0"/>
          <a:chOff x="0" y="0"/>
          <a:chExt cx="0" cy="0"/>
        </a:xfrm>
      </p:grpSpPr>
      <p:sp>
        <p:nvSpPr>
          <p:cNvPr id="110" name="Google Shape;110;p5:notes">
            <a:extLst>
              <a:ext uri="{FF2B5EF4-FFF2-40B4-BE49-F238E27FC236}">
                <a16:creationId xmlns:a16="http://schemas.microsoft.com/office/drawing/2014/main" id="{F0660573-78EB-8DD8-D8E2-2E954AD02898}"/>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1" name="Google Shape;111;p5:notes">
            <a:extLst>
              <a:ext uri="{FF2B5EF4-FFF2-40B4-BE49-F238E27FC236}">
                <a16:creationId xmlns:a16="http://schemas.microsoft.com/office/drawing/2014/main" id="{B15F5458-8E33-5F50-FBC1-811A8E1392B4}"/>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3415626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a:xfrm>
            <a:off x="381000" y="685800"/>
            <a:ext cx="6096000" cy="3429000"/>
          </a:xfrm>
        </p:spPr>
      </p:sp>
      <p:sp>
        <p:nvSpPr>
          <p:cNvPr id="3" name="備忘稿版面配置區 2"/>
          <p:cNvSpPr>
            <a:spLocks noGrp="1"/>
          </p:cNvSpPr>
          <p:nvPr>
            <p:ph type="body" idx="1"/>
          </p:nvPr>
        </p:nvSpPr>
        <p:spPr/>
        <p:txBody>
          <a:bodyPr/>
          <a:lstStyle/>
          <a:p>
            <a:endParaRPr lang="zh-TW" altLang="en-US" dirty="0"/>
          </a:p>
        </p:txBody>
      </p:sp>
    </p:spTree>
    <p:extLst>
      <p:ext uri="{BB962C8B-B14F-4D97-AF65-F5344CB8AC3E}">
        <p14:creationId xmlns:p14="http://schemas.microsoft.com/office/powerpoint/2010/main" val="714678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7A48E203-222A-E807-A46C-8BBC94605226}"/>
            </a:ext>
          </a:extLst>
        </p:cNvPr>
        <p:cNvGrpSpPr/>
        <p:nvPr/>
      </p:nvGrpSpPr>
      <p:grpSpPr>
        <a:xfrm>
          <a:off x="0" y="0"/>
          <a:ext cx="0" cy="0"/>
          <a:chOff x="0" y="0"/>
          <a:chExt cx="0" cy="0"/>
        </a:xfrm>
      </p:grpSpPr>
      <p:sp>
        <p:nvSpPr>
          <p:cNvPr id="143" name="Google Shape;143;p10:notes">
            <a:extLst>
              <a:ext uri="{FF2B5EF4-FFF2-40B4-BE49-F238E27FC236}">
                <a16:creationId xmlns:a16="http://schemas.microsoft.com/office/drawing/2014/main" id="{D5F75A64-9E92-5095-16F6-7BE33BA215BB}"/>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4" name="Google Shape;144;p10:notes">
            <a:extLst>
              <a:ext uri="{FF2B5EF4-FFF2-40B4-BE49-F238E27FC236}">
                <a16:creationId xmlns:a16="http://schemas.microsoft.com/office/drawing/2014/main" id="{BC6B0F50-603D-3B79-3A34-5DD4F35FFC14}"/>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268831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EC4A98B0-67BC-E881-8331-86BC06B2C607}"/>
            </a:ext>
          </a:extLst>
        </p:cNvPr>
        <p:cNvGrpSpPr/>
        <p:nvPr/>
      </p:nvGrpSpPr>
      <p:grpSpPr>
        <a:xfrm>
          <a:off x="0" y="0"/>
          <a:ext cx="0" cy="0"/>
          <a:chOff x="0" y="0"/>
          <a:chExt cx="0" cy="0"/>
        </a:xfrm>
      </p:grpSpPr>
      <p:sp>
        <p:nvSpPr>
          <p:cNvPr id="143" name="Google Shape;143;p10:notes">
            <a:extLst>
              <a:ext uri="{FF2B5EF4-FFF2-40B4-BE49-F238E27FC236}">
                <a16:creationId xmlns:a16="http://schemas.microsoft.com/office/drawing/2014/main" id="{260BA942-55D2-D0C3-589B-CA66BABF56ED}"/>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4" name="Google Shape;144;p10:notes">
            <a:extLst>
              <a:ext uri="{FF2B5EF4-FFF2-40B4-BE49-F238E27FC236}">
                <a16:creationId xmlns:a16="http://schemas.microsoft.com/office/drawing/2014/main" id="{A7F235D7-FA80-21D1-189F-314B4CD227B3}"/>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9014485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標題投影片" type="title">
  <p:cSld name="TITLE">
    <p:spTree>
      <p:nvGrpSpPr>
        <p:cNvPr id="1" name="Shape 11"/>
        <p:cNvGrpSpPr/>
        <p:nvPr/>
      </p:nvGrpSpPr>
      <p:grpSpPr>
        <a:xfrm>
          <a:off x="0" y="0"/>
          <a:ext cx="0" cy="0"/>
          <a:chOff x="0" y="0"/>
          <a:chExt cx="0" cy="0"/>
        </a:xfrm>
      </p:grpSpPr>
      <p:sp>
        <p:nvSpPr>
          <p:cNvPr id="12" name="Google Shape;12;p13"/>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13"/>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標題及直排文字" type="vertTx">
  <p:cSld name="VERTICAL_TEXT">
    <p:spTree>
      <p:nvGrpSpPr>
        <p:cNvPr id="1" name="Shape 68"/>
        <p:cNvGrpSpPr/>
        <p:nvPr/>
      </p:nvGrpSpPr>
      <p:grpSpPr>
        <a:xfrm>
          <a:off x="0" y="0"/>
          <a:ext cx="0" cy="0"/>
          <a:chOff x="0" y="0"/>
          <a:chExt cx="0" cy="0"/>
        </a:xfrm>
      </p:grpSpPr>
      <p:sp>
        <p:nvSpPr>
          <p:cNvPr id="69" name="Google Shape;69;p2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22"/>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直排標題及文字" type="vertTitleAndTx">
  <p:cSld name="VERTICAL_TITLE_AND_VERTICAL_TEXT">
    <p:spTree>
      <p:nvGrpSpPr>
        <p:cNvPr id="1" name="Shape 74"/>
        <p:cNvGrpSpPr/>
        <p:nvPr/>
      </p:nvGrpSpPr>
      <p:grpSpPr>
        <a:xfrm>
          <a:off x="0" y="0"/>
          <a:ext cx="0" cy="0"/>
          <a:chOff x="0" y="0"/>
          <a:chExt cx="0" cy="0"/>
        </a:xfrm>
      </p:grpSpPr>
      <p:sp>
        <p:nvSpPr>
          <p:cNvPr id="75" name="Google Shape;75;p23"/>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23"/>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空白" type="blank">
  <p:cSld name="BLANK">
    <p:spTree>
      <p:nvGrpSpPr>
        <p:cNvPr id="1" name="Shape 17"/>
        <p:cNvGrpSpPr/>
        <p:nvPr/>
      </p:nvGrpSpPr>
      <p:grpSpPr>
        <a:xfrm>
          <a:off x="0" y="0"/>
          <a:ext cx="0" cy="0"/>
          <a:chOff x="0" y="0"/>
          <a:chExt cx="0" cy="0"/>
        </a:xfrm>
      </p:grpSpPr>
      <p:sp>
        <p:nvSpPr>
          <p:cNvPr id="18" name="Google Shape;18;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標題及內容" type="obj">
  <p:cSld name="OBJECT">
    <p:spTree>
      <p:nvGrpSpPr>
        <p:cNvPr id="1" name="Shape 21"/>
        <p:cNvGrpSpPr/>
        <p:nvPr/>
      </p:nvGrpSpPr>
      <p:grpSpPr>
        <a:xfrm>
          <a:off x="0" y="0"/>
          <a:ext cx="0" cy="0"/>
          <a:chOff x="0" y="0"/>
          <a:chExt cx="0" cy="0"/>
        </a:xfrm>
      </p:grpSpPr>
      <p:sp>
        <p:nvSpPr>
          <p:cNvPr id="22" name="Google Shape;22;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1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章節標題" type="secHead">
  <p:cSld name="SECTION_HEADER">
    <p:spTree>
      <p:nvGrpSpPr>
        <p:cNvPr id="1" name="Shape 27"/>
        <p:cNvGrpSpPr/>
        <p:nvPr/>
      </p:nvGrpSpPr>
      <p:grpSpPr>
        <a:xfrm>
          <a:off x="0" y="0"/>
          <a:ext cx="0" cy="0"/>
          <a:chOff x="0" y="0"/>
          <a:chExt cx="0" cy="0"/>
        </a:xfrm>
      </p:grpSpPr>
      <p:sp>
        <p:nvSpPr>
          <p:cNvPr id="28" name="Google Shape;28;p16"/>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16"/>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兩個內容" type="twoObj">
  <p:cSld name="TWO_OBJECTS">
    <p:spTree>
      <p:nvGrpSpPr>
        <p:cNvPr id="1" name="Shape 33"/>
        <p:cNvGrpSpPr/>
        <p:nvPr/>
      </p:nvGrpSpPr>
      <p:grpSpPr>
        <a:xfrm>
          <a:off x="0" y="0"/>
          <a:ext cx="0" cy="0"/>
          <a:chOff x="0" y="0"/>
          <a:chExt cx="0" cy="0"/>
        </a:xfrm>
      </p:grpSpPr>
      <p:sp>
        <p:nvSpPr>
          <p:cNvPr id="34" name="Google Shape;34;p1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17"/>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7"/>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比較" type="twoTxTwoObj">
  <p:cSld name="TWO_OBJECTS_WITH_TEXT">
    <p:spTree>
      <p:nvGrpSpPr>
        <p:cNvPr id="1" name="Shape 40"/>
        <p:cNvGrpSpPr/>
        <p:nvPr/>
      </p:nvGrpSpPr>
      <p:grpSpPr>
        <a:xfrm>
          <a:off x="0" y="0"/>
          <a:ext cx="0" cy="0"/>
          <a:chOff x="0" y="0"/>
          <a:chExt cx="0" cy="0"/>
        </a:xfrm>
      </p:grpSpPr>
      <p:sp>
        <p:nvSpPr>
          <p:cNvPr id="41" name="Google Shape;41;p18"/>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8"/>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8"/>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8"/>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8"/>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只有標題" type="titleOnly">
  <p:cSld name="TITLE_ONLY">
    <p:spTree>
      <p:nvGrpSpPr>
        <p:cNvPr id="1" name="Shape 49"/>
        <p:cNvGrpSpPr/>
        <p:nvPr/>
      </p:nvGrpSpPr>
      <p:grpSpPr>
        <a:xfrm>
          <a:off x="0" y="0"/>
          <a:ext cx="0" cy="0"/>
          <a:chOff x="0" y="0"/>
          <a:chExt cx="0" cy="0"/>
        </a:xfrm>
      </p:grpSpPr>
      <p:sp>
        <p:nvSpPr>
          <p:cNvPr id="50" name="Google Shape;50;p1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含輔助字幕的內容" type="objTx">
  <p:cSld name="OBJECT_WITH_CAPTION_TEXT">
    <p:spTree>
      <p:nvGrpSpPr>
        <p:cNvPr id="1" name="Shape 54"/>
        <p:cNvGrpSpPr/>
        <p:nvPr/>
      </p:nvGrpSpPr>
      <p:grpSpPr>
        <a:xfrm>
          <a:off x="0" y="0"/>
          <a:ext cx="0" cy="0"/>
          <a:chOff x="0" y="0"/>
          <a:chExt cx="0" cy="0"/>
        </a:xfrm>
      </p:grpSpPr>
      <p:sp>
        <p:nvSpPr>
          <p:cNvPr id="55" name="Google Shape;55;p2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20"/>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20"/>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含輔助字幕的圖片" type="picTx">
  <p:cSld name="PICTURE_WITH_CAPTION_TEXT">
    <p:spTree>
      <p:nvGrpSpPr>
        <p:cNvPr id="1" name="Shape 61"/>
        <p:cNvGrpSpPr/>
        <p:nvPr/>
      </p:nvGrpSpPr>
      <p:grpSpPr>
        <a:xfrm>
          <a:off x="0" y="0"/>
          <a:ext cx="0" cy="0"/>
          <a:chOff x="0" y="0"/>
          <a:chExt cx="0" cy="0"/>
        </a:xfrm>
      </p:grpSpPr>
      <p:sp>
        <p:nvSpPr>
          <p:cNvPr id="62" name="Google Shape;62;p2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21"/>
          <p:cNvSpPr>
            <a:spLocks noGrp="1"/>
          </p:cNvSpPr>
          <p:nvPr>
            <p:ph type="pic" idx="2"/>
          </p:nvPr>
        </p:nvSpPr>
        <p:spPr>
          <a:xfrm>
            <a:off x="5183188" y="987425"/>
            <a:ext cx="6172200" cy="4873625"/>
          </a:xfrm>
          <a:prstGeom prst="rect">
            <a:avLst/>
          </a:prstGeom>
          <a:noFill/>
          <a:ln>
            <a:noFill/>
          </a:ln>
        </p:spPr>
      </p:sp>
      <p:sp>
        <p:nvSpPr>
          <p:cNvPr id="64" name="Google Shape;64;p2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1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zh-TW"/>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txBox="1">
            <a:spLocks noGrp="1"/>
          </p:cNvSpPr>
          <p:nvPr>
            <p:ph type="subTitle" idx="1"/>
          </p:nvPr>
        </p:nvSpPr>
        <p:spPr>
          <a:xfrm>
            <a:off x="706595" y="540941"/>
            <a:ext cx="10226447" cy="5602684"/>
          </a:xfrm>
          <a:prstGeom prst="rect">
            <a:avLst/>
          </a:prstGeom>
          <a:noFill/>
          <a:ln>
            <a:noFill/>
          </a:ln>
        </p:spPr>
        <p:txBody>
          <a:bodyPr spcFirstLastPara="1" wrap="square" lIns="91425" tIns="45700" rIns="91425" bIns="45700" anchor="t" anchorCtr="0">
            <a:normAutofit/>
          </a:bodyPr>
          <a:lstStyle/>
          <a:p>
            <a:pPr marL="0" lvl="0" indent="0" algn="l" rtl="0">
              <a:lnSpc>
                <a:spcPct val="150000"/>
              </a:lnSpc>
              <a:spcBef>
                <a:spcPts val="0"/>
              </a:spcBef>
              <a:spcAft>
                <a:spcPts val="0"/>
              </a:spcAft>
              <a:buClr>
                <a:srgbClr val="2E75B5"/>
              </a:buClr>
              <a:buSzPts val="3977"/>
              <a:buNone/>
            </a:pPr>
            <a:r>
              <a:rPr lang="zh-TW" sz="3600" b="1" dirty="0">
                <a:solidFill>
                  <a:srgbClr val="2E75B5"/>
                </a:solidFill>
                <a:latin typeface="+mn-ea"/>
                <a:ea typeface="+mn-ea"/>
                <a:cs typeface="Microsoft JhengHei"/>
                <a:sym typeface="Microsoft JhengHei"/>
              </a:rPr>
              <a:t>簡報製作提醒事項</a:t>
            </a:r>
            <a:endParaRPr sz="3600" b="1" dirty="0">
              <a:solidFill>
                <a:srgbClr val="2E75B5"/>
              </a:solidFill>
              <a:latin typeface="+mn-ea"/>
              <a:ea typeface="+mn-ea"/>
              <a:cs typeface="Microsoft JhengHei"/>
              <a:sym typeface="Microsoft JhengHei"/>
            </a:endParaRPr>
          </a:p>
          <a:p>
            <a:pPr marL="457200" lvl="0" indent="-457200" algn="l" rtl="0">
              <a:lnSpc>
                <a:spcPct val="150000"/>
              </a:lnSpc>
              <a:spcBef>
                <a:spcPts val="1000"/>
              </a:spcBef>
              <a:spcAft>
                <a:spcPts val="0"/>
              </a:spcAft>
              <a:buClr>
                <a:srgbClr val="3A3838"/>
              </a:buClr>
              <a:buSzPts val="2035"/>
              <a:buFont typeface="Calibri"/>
              <a:buAutoNum type="arabicPeriod"/>
            </a:pPr>
            <a:r>
              <a:rPr lang="zh-TW" sz="2000" b="1" dirty="0">
                <a:solidFill>
                  <a:srgbClr val="3A3838"/>
                </a:solidFill>
                <a:latin typeface="+mj-lt"/>
                <a:ea typeface="+mn-ea"/>
                <a:cs typeface="Microsoft JhengHei"/>
                <a:sym typeface="Microsoft JhengHei"/>
              </a:rPr>
              <a:t>注意簡報時間</a:t>
            </a:r>
            <a:endParaRPr sz="2000" b="1" dirty="0">
              <a:solidFill>
                <a:srgbClr val="3A3838"/>
              </a:solidFill>
              <a:latin typeface="+mj-lt"/>
              <a:ea typeface="+mn-ea"/>
              <a:cs typeface="Microsoft JhengHei"/>
              <a:sym typeface="Microsoft JhengHei"/>
            </a:endParaRPr>
          </a:p>
          <a:p>
            <a:pPr marL="0" lvl="0" indent="0" algn="l" rtl="0">
              <a:lnSpc>
                <a:spcPct val="150000"/>
              </a:lnSpc>
              <a:spcBef>
                <a:spcPts val="1000"/>
              </a:spcBef>
              <a:spcAft>
                <a:spcPts val="0"/>
              </a:spcAft>
              <a:buClr>
                <a:srgbClr val="3A3838"/>
              </a:buClr>
              <a:buSzPts val="2035"/>
              <a:buNone/>
            </a:pPr>
            <a:r>
              <a:rPr lang="zh-TW" sz="2000" dirty="0">
                <a:solidFill>
                  <a:srgbClr val="3A3838"/>
                </a:solidFill>
                <a:latin typeface="+mj-lt"/>
                <a:ea typeface="+mn-ea"/>
                <a:cs typeface="Microsoft JhengHei"/>
                <a:sym typeface="Microsoft JhengHei"/>
              </a:rPr>
              <a:t>　　</a:t>
            </a:r>
            <a:r>
              <a:rPr lang="zh-TW" altLang="en-US" sz="2000" dirty="0">
                <a:solidFill>
                  <a:srgbClr val="3A3838"/>
                </a:solidFill>
                <a:latin typeface="+mj-lt"/>
                <a:ea typeface="+mn-ea"/>
                <a:cs typeface="Microsoft JhengHei"/>
                <a:sym typeface="Microsoft JhengHei"/>
              </a:rPr>
              <a:t>申請單位簡報</a:t>
            </a:r>
            <a:r>
              <a:rPr lang="en-US" altLang="zh-TW" sz="2000" dirty="0">
                <a:solidFill>
                  <a:srgbClr val="3A3838"/>
                </a:solidFill>
                <a:latin typeface="+mj-lt"/>
                <a:ea typeface="+mn-ea"/>
                <a:cs typeface="Microsoft JhengHei"/>
                <a:sym typeface="Microsoft JhengHei"/>
              </a:rPr>
              <a:t>10</a:t>
            </a:r>
            <a:r>
              <a:rPr lang="zh-TW" altLang="en-US" sz="2000" dirty="0">
                <a:solidFill>
                  <a:srgbClr val="3A3838"/>
                </a:solidFill>
                <a:latin typeface="+mj-lt"/>
                <a:ea typeface="+mn-ea"/>
                <a:cs typeface="Microsoft JhengHei"/>
                <a:sym typeface="Microsoft JhengHei"/>
              </a:rPr>
              <a:t>分鐘，委員提問</a:t>
            </a:r>
            <a:r>
              <a:rPr lang="en-US" altLang="zh-TW" sz="2000" dirty="0">
                <a:solidFill>
                  <a:srgbClr val="3A3838"/>
                </a:solidFill>
                <a:latin typeface="+mj-lt"/>
                <a:ea typeface="+mn-ea"/>
                <a:cs typeface="Microsoft JhengHei"/>
                <a:sym typeface="Microsoft JhengHei"/>
              </a:rPr>
              <a:t>6</a:t>
            </a:r>
            <a:r>
              <a:rPr lang="zh-TW" altLang="en-US" sz="2000" dirty="0">
                <a:solidFill>
                  <a:srgbClr val="3A3838"/>
                </a:solidFill>
                <a:latin typeface="+mj-lt"/>
                <a:ea typeface="+mn-ea"/>
                <a:cs typeface="Microsoft JhengHei"/>
                <a:sym typeface="Microsoft JhengHei"/>
              </a:rPr>
              <a:t>分鐘，申請單位回答</a:t>
            </a:r>
            <a:r>
              <a:rPr lang="en-US" altLang="zh-TW" sz="2000" dirty="0">
                <a:solidFill>
                  <a:srgbClr val="3A3838"/>
                </a:solidFill>
                <a:latin typeface="+mj-lt"/>
                <a:ea typeface="+mn-ea"/>
                <a:cs typeface="Microsoft JhengHei"/>
                <a:sym typeface="Microsoft JhengHei"/>
              </a:rPr>
              <a:t>6</a:t>
            </a:r>
            <a:r>
              <a:rPr lang="zh-TW" altLang="en-US" sz="2000" dirty="0">
                <a:solidFill>
                  <a:srgbClr val="3A3838"/>
                </a:solidFill>
                <a:latin typeface="+mj-lt"/>
                <a:ea typeface="+mn-ea"/>
                <a:cs typeface="Microsoft JhengHei"/>
                <a:sym typeface="Microsoft JhengHei"/>
              </a:rPr>
              <a:t>分鐘，</a:t>
            </a:r>
            <a:endParaRPr lang="en-US" altLang="zh-TW" sz="2000" dirty="0">
              <a:solidFill>
                <a:srgbClr val="3A3838"/>
              </a:solidFill>
              <a:latin typeface="+mj-lt"/>
              <a:ea typeface="+mn-ea"/>
              <a:cs typeface="Microsoft JhengHei"/>
              <a:sym typeface="Microsoft JhengHei"/>
            </a:endParaRPr>
          </a:p>
          <a:p>
            <a:pPr marL="0" lvl="0" indent="0" algn="l" rtl="0">
              <a:lnSpc>
                <a:spcPct val="150000"/>
              </a:lnSpc>
              <a:spcBef>
                <a:spcPts val="1000"/>
              </a:spcBef>
              <a:spcAft>
                <a:spcPts val="0"/>
              </a:spcAft>
              <a:buClr>
                <a:srgbClr val="3A3838"/>
              </a:buClr>
              <a:buSzPts val="2035"/>
              <a:buNone/>
            </a:pPr>
            <a:r>
              <a:rPr lang="zh-TW" altLang="en-US" sz="2000" dirty="0">
                <a:solidFill>
                  <a:srgbClr val="3A3838"/>
                </a:solidFill>
                <a:latin typeface="+mj-lt"/>
                <a:ea typeface="+mn-ea"/>
                <a:cs typeface="Microsoft JhengHei"/>
                <a:sym typeface="Microsoft JhengHei"/>
              </a:rPr>
              <a:t>    執行單位換場準備</a:t>
            </a:r>
            <a:r>
              <a:rPr lang="en-US" altLang="zh-TW" sz="2000" dirty="0">
                <a:solidFill>
                  <a:srgbClr val="3A3838"/>
                </a:solidFill>
                <a:latin typeface="+mj-lt"/>
                <a:ea typeface="+mn-ea"/>
                <a:cs typeface="Microsoft JhengHei"/>
                <a:sym typeface="Microsoft JhengHei"/>
              </a:rPr>
              <a:t>3</a:t>
            </a:r>
            <a:r>
              <a:rPr lang="zh-TW" altLang="en-US" sz="2000" dirty="0">
                <a:solidFill>
                  <a:srgbClr val="3A3838"/>
                </a:solidFill>
                <a:latin typeface="+mj-lt"/>
                <a:ea typeface="+mn-ea"/>
                <a:cs typeface="Microsoft JhengHei"/>
                <a:sym typeface="Microsoft JhengHei"/>
              </a:rPr>
              <a:t>分鐘</a:t>
            </a:r>
            <a:r>
              <a:rPr lang="zh-TW" sz="2000" dirty="0">
                <a:solidFill>
                  <a:srgbClr val="3A3838"/>
                </a:solidFill>
                <a:latin typeface="+mj-lt"/>
                <a:ea typeface="+mn-ea"/>
                <a:cs typeface="Microsoft JhengHei"/>
                <a:sym typeface="Microsoft JhengHei"/>
              </a:rPr>
              <a:t>，簡報製作頁數</a:t>
            </a:r>
            <a:r>
              <a:rPr lang="zh-TW" altLang="en-US" sz="2000" dirty="0">
                <a:solidFill>
                  <a:srgbClr val="3A3838"/>
                </a:solidFill>
                <a:latin typeface="+mj-lt"/>
                <a:ea typeface="+mn-ea"/>
                <a:cs typeface="Microsoft JhengHei"/>
                <a:sym typeface="Microsoft JhengHei"/>
              </a:rPr>
              <a:t>勿超過</a:t>
            </a:r>
            <a:r>
              <a:rPr lang="en-US" altLang="zh-TW" sz="2000" dirty="0">
                <a:solidFill>
                  <a:srgbClr val="3A3838"/>
                </a:solidFill>
                <a:latin typeface="+mj-lt"/>
                <a:ea typeface="+mn-ea"/>
                <a:cs typeface="Microsoft JhengHei"/>
                <a:sym typeface="Microsoft JhengHei"/>
              </a:rPr>
              <a:t>25</a:t>
            </a:r>
            <a:r>
              <a:rPr lang="zh-TW" altLang="en-US" sz="2000" dirty="0">
                <a:solidFill>
                  <a:srgbClr val="3A3838"/>
                </a:solidFill>
                <a:latin typeface="+mj-lt"/>
                <a:ea typeface="+mn-ea"/>
                <a:cs typeface="Microsoft JhengHei"/>
                <a:sym typeface="Microsoft JhengHei"/>
              </a:rPr>
              <a:t>頁</a:t>
            </a:r>
            <a:r>
              <a:rPr lang="zh-TW" sz="2000" dirty="0">
                <a:solidFill>
                  <a:srgbClr val="3A3838"/>
                </a:solidFill>
                <a:latin typeface="+mj-lt"/>
                <a:ea typeface="+mn-ea"/>
                <a:cs typeface="Microsoft JhengHei"/>
                <a:sym typeface="Microsoft JhengHei"/>
              </a:rPr>
              <a:t>。</a:t>
            </a:r>
            <a:endParaRPr sz="2000" dirty="0">
              <a:solidFill>
                <a:srgbClr val="3A3838"/>
              </a:solidFill>
              <a:latin typeface="+mj-lt"/>
              <a:ea typeface="+mn-ea"/>
              <a:cs typeface="Microsoft JhengHei"/>
              <a:sym typeface="Microsoft JhengHei"/>
            </a:endParaRPr>
          </a:p>
          <a:p>
            <a:pPr lvl="0" indent="-457200" algn="l">
              <a:lnSpc>
                <a:spcPct val="150000"/>
              </a:lnSpc>
              <a:buClr>
                <a:srgbClr val="3A3838"/>
              </a:buClr>
              <a:buSzPts val="2035"/>
              <a:buFont typeface="Calibri"/>
              <a:buAutoNum type="arabicPeriod" startAt="2"/>
            </a:pPr>
            <a:r>
              <a:rPr lang="zh-TW" sz="2000" b="1" dirty="0">
                <a:solidFill>
                  <a:srgbClr val="3A3838"/>
                </a:solidFill>
                <a:latin typeface="+mj-lt"/>
                <a:ea typeface="+mn-ea"/>
                <a:cs typeface="Microsoft JhengHei"/>
                <a:sym typeface="Microsoft JhengHei"/>
              </a:rPr>
              <a:t>簡報格式</a:t>
            </a:r>
            <a:r>
              <a:rPr lang="zh-TW" altLang="en-US" sz="2000" b="1" dirty="0">
                <a:solidFill>
                  <a:srgbClr val="3A3838"/>
                </a:solidFill>
                <a:latin typeface="+mj-lt"/>
                <a:ea typeface="+mn-ea"/>
                <a:cs typeface="Microsoft JhengHei"/>
                <a:sym typeface="Microsoft JhengHei"/>
              </a:rPr>
              <a:t>建議</a:t>
            </a:r>
            <a:r>
              <a:rPr lang="zh-TW" sz="2000" b="1" dirty="0">
                <a:solidFill>
                  <a:srgbClr val="3A3838"/>
                </a:solidFill>
                <a:latin typeface="+mj-lt"/>
                <a:ea typeface="+mn-ea"/>
                <a:cs typeface="Microsoft JhengHei"/>
                <a:sym typeface="Microsoft JhengHei"/>
              </a:rPr>
              <a:t>(</a:t>
            </a:r>
            <a:r>
              <a:rPr lang="zh-TW" altLang="en-US" sz="2000" b="1" dirty="0">
                <a:solidFill>
                  <a:srgbClr val="3A3838"/>
                </a:solidFill>
                <a:latin typeface="+mj-lt"/>
                <a:ea typeface="+mn-ea"/>
                <a:cs typeface="Microsoft JhengHei"/>
                <a:sym typeface="Microsoft JhengHei"/>
              </a:rPr>
              <a:t>內容</a:t>
            </a:r>
            <a:r>
              <a:rPr lang="zh-TW" sz="2000" b="1" dirty="0">
                <a:solidFill>
                  <a:srgbClr val="3A3838"/>
                </a:solidFill>
                <a:latin typeface="+mj-lt"/>
                <a:ea typeface="+mn-ea"/>
                <a:cs typeface="Microsoft JhengHei"/>
                <a:sym typeface="Microsoft JhengHei"/>
              </a:rPr>
              <a:t>字體</a:t>
            </a:r>
            <a:r>
              <a:rPr lang="zh-TW" altLang="en-US" sz="2000" b="1" dirty="0">
                <a:solidFill>
                  <a:srgbClr val="3A3838"/>
                </a:solidFill>
                <a:latin typeface="+mj-lt"/>
                <a:ea typeface="+mn-ea"/>
                <a:cs typeface="Microsoft JhengHei"/>
                <a:sym typeface="Microsoft JhengHei"/>
              </a:rPr>
              <a:t>勿小於</a:t>
            </a:r>
            <a:r>
              <a:rPr lang="en-US" altLang="zh-TW" sz="2000" b="1" dirty="0">
                <a:solidFill>
                  <a:srgbClr val="3A3838"/>
                </a:solidFill>
                <a:latin typeface="+mj-lt"/>
                <a:ea typeface="+mn-ea"/>
                <a:cs typeface="Microsoft JhengHei"/>
                <a:sym typeface="Microsoft JhengHei"/>
              </a:rPr>
              <a:t>16</a:t>
            </a:r>
            <a:r>
              <a:rPr lang="en-US" altLang="zh-TW" sz="2000" b="1" dirty="0">
                <a:solidFill>
                  <a:srgbClr val="3A3838"/>
                </a:solidFill>
                <a:latin typeface="+mj-lt"/>
                <a:cs typeface="Microsoft JhengHei"/>
                <a:sym typeface="Microsoft JhengHei"/>
              </a:rPr>
              <a:t>pt</a:t>
            </a:r>
            <a:r>
              <a:rPr lang="zh-TW" altLang="en-US" sz="2000" b="1" dirty="0">
                <a:solidFill>
                  <a:srgbClr val="3A3838"/>
                </a:solidFill>
                <a:latin typeface="+mj-lt"/>
                <a:cs typeface="Microsoft JhengHei"/>
                <a:sym typeface="Microsoft JhengHei"/>
              </a:rPr>
              <a:t>，</a:t>
            </a:r>
            <a:r>
              <a:rPr lang="zh-TW" altLang="en-US" sz="2000" b="1" dirty="0">
                <a:solidFill>
                  <a:srgbClr val="3A3838"/>
                </a:solidFill>
                <a:latin typeface="+mj-lt"/>
                <a:ea typeface="+mn-ea"/>
                <a:cs typeface="Microsoft JhengHei"/>
                <a:sym typeface="Microsoft JhengHei"/>
              </a:rPr>
              <a:t>標題字體為</a:t>
            </a:r>
            <a:r>
              <a:rPr lang="en-US" altLang="zh-TW" sz="2000" b="1" dirty="0">
                <a:solidFill>
                  <a:srgbClr val="3A3838"/>
                </a:solidFill>
                <a:latin typeface="+mj-lt"/>
                <a:ea typeface="+mn-ea"/>
                <a:cs typeface="Microsoft JhengHei"/>
                <a:sym typeface="Microsoft JhengHei"/>
              </a:rPr>
              <a:t>36pt</a:t>
            </a:r>
            <a:r>
              <a:rPr lang="zh-TW" altLang="en-US" sz="2000" b="1" dirty="0">
                <a:solidFill>
                  <a:srgbClr val="3A3838"/>
                </a:solidFill>
                <a:latin typeface="+mj-lt"/>
                <a:ea typeface="+mn-ea"/>
                <a:cs typeface="Microsoft JhengHei"/>
                <a:sym typeface="Microsoft JhengHei"/>
              </a:rPr>
              <a:t>勿更動</a:t>
            </a:r>
            <a:r>
              <a:rPr lang="zh-TW" sz="2000" b="1" dirty="0">
                <a:solidFill>
                  <a:srgbClr val="3A3838"/>
                </a:solidFill>
                <a:latin typeface="+mj-lt"/>
                <a:ea typeface="+mn-ea"/>
                <a:cs typeface="Microsoft JhengHei"/>
                <a:sym typeface="Microsoft JhengHei"/>
              </a:rPr>
              <a:t>、顏色</a:t>
            </a:r>
            <a:r>
              <a:rPr lang="zh-TW" altLang="en-US" sz="2000" b="1" dirty="0">
                <a:solidFill>
                  <a:srgbClr val="3A3838"/>
                </a:solidFill>
                <a:latin typeface="+mj-lt"/>
                <a:ea typeface="+mn-ea"/>
                <a:cs typeface="Microsoft JhengHei"/>
                <a:sym typeface="Microsoft JhengHei"/>
              </a:rPr>
              <a:t>及</a:t>
            </a:r>
            <a:r>
              <a:rPr lang="zh-TW" sz="2000" b="1" dirty="0">
                <a:solidFill>
                  <a:srgbClr val="3A3838"/>
                </a:solidFill>
                <a:latin typeface="+mj-lt"/>
                <a:ea typeface="+mn-ea"/>
                <a:cs typeface="Microsoft JhengHei"/>
                <a:sym typeface="Microsoft JhengHei"/>
              </a:rPr>
              <a:t>背景</a:t>
            </a:r>
            <a:r>
              <a:rPr lang="zh-TW" altLang="en-US" sz="2000" b="1" dirty="0">
                <a:solidFill>
                  <a:srgbClr val="3A3838"/>
                </a:solidFill>
                <a:latin typeface="+mj-lt"/>
                <a:ea typeface="+mn-ea"/>
                <a:cs typeface="Microsoft JhengHei"/>
                <a:sym typeface="Microsoft JhengHei"/>
              </a:rPr>
              <a:t>得自行設定</a:t>
            </a:r>
            <a:r>
              <a:rPr lang="zh-TW" sz="2000" b="1" dirty="0">
                <a:solidFill>
                  <a:srgbClr val="3A3838"/>
                </a:solidFill>
                <a:latin typeface="+mj-lt"/>
                <a:ea typeface="+mn-ea"/>
                <a:cs typeface="Microsoft JhengHei"/>
                <a:sym typeface="Microsoft JhengHei"/>
              </a:rPr>
              <a:t>)。</a:t>
            </a:r>
            <a:endParaRPr sz="2000" dirty="0">
              <a:latin typeface="+mj-lt"/>
              <a:ea typeface="+mn-ea"/>
            </a:endParaRPr>
          </a:p>
          <a:p>
            <a:pPr marL="457200" lvl="0" indent="-457200" algn="l" rtl="0">
              <a:lnSpc>
                <a:spcPct val="150000"/>
              </a:lnSpc>
              <a:spcBef>
                <a:spcPts val="1000"/>
              </a:spcBef>
              <a:spcAft>
                <a:spcPts val="0"/>
              </a:spcAft>
              <a:buClr>
                <a:srgbClr val="3A3838"/>
              </a:buClr>
              <a:buSzPts val="2035"/>
              <a:buFont typeface="Calibri"/>
              <a:buAutoNum type="arabicPeriod" startAt="2"/>
            </a:pPr>
            <a:r>
              <a:rPr lang="zh-TW" sz="2000" b="1" dirty="0">
                <a:solidFill>
                  <a:srgbClr val="3A3838"/>
                </a:solidFill>
                <a:latin typeface="+mj-lt"/>
                <a:ea typeface="+mn-ea"/>
                <a:cs typeface="Microsoft JhengHei"/>
                <a:sym typeface="Microsoft JhengHei"/>
              </a:rPr>
              <a:t>簡報可佐以圖片或圖表、表格等增加簡報精彩度。</a:t>
            </a:r>
            <a:endParaRPr lang="en-US" altLang="zh-TW" sz="2000" b="1" dirty="0">
              <a:solidFill>
                <a:srgbClr val="3A3838"/>
              </a:solidFill>
              <a:latin typeface="+mj-lt"/>
              <a:ea typeface="+mn-ea"/>
              <a:cs typeface="Microsoft JhengHei"/>
              <a:sym typeface="Microsoft JhengHei"/>
            </a:endParaRPr>
          </a:p>
          <a:p>
            <a:pPr indent="-457200" algn="l">
              <a:lnSpc>
                <a:spcPct val="150000"/>
              </a:lnSpc>
              <a:buClr>
                <a:srgbClr val="3A3838"/>
              </a:buClr>
              <a:buSzPts val="2035"/>
              <a:buFont typeface="Calibri"/>
              <a:buAutoNum type="arabicPeriod" startAt="2"/>
            </a:pPr>
            <a:r>
              <a:rPr lang="zh-TW" altLang="zh-TW" sz="2000" b="1" dirty="0">
                <a:solidFill>
                  <a:srgbClr val="000000"/>
                </a:solidFill>
                <a:latin typeface="Times New Roman"/>
                <a:ea typeface="標楷體"/>
              </a:rPr>
              <a:t>報告者原則上以計畫主持人為主。</a:t>
            </a:r>
            <a:endParaRPr sz="2000" dirty="0">
              <a:latin typeface="+mj-lt"/>
              <a:ea typeface="+mn-ea"/>
            </a:endParaRPr>
          </a:p>
          <a:p>
            <a:pPr marL="0" lvl="0" indent="0" algn="ctr" rtl="0">
              <a:lnSpc>
                <a:spcPct val="150000"/>
              </a:lnSpc>
              <a:spcBef>
                <a:spcPts val="1000"/>
              </a:spcBef>
              <a:spcAft>
                <a:spcPts val="0"/>
              </a:spcAft>
              <a:buClr>
                <a:srgbClr val="FFFFFF"/>
              </a:buClr>
              <a:buSzPts val="2405"/>
              <a:buNone/>
            </a:pPr>
            <a:r>
              <a:rPr lang="zh-TW" sz="2405" b="1" dirty="0">
                <a:solidFill>
                  <a:srgbClr val="FFFFFF"/>
                </a:solidFill>
                <a:latin typeface="+mn-ea"/>
                <a:ea typeface="+mn-ea"/>
                <a:cs typeface="Microsoft JhengHei"/>
                <a:sym typeface="Microsoft JhengHei"/>
              </a:rPr>
              <a:t>(製作正式簡報時，請將此頁面刪除)</a:t>
            </a:r>
            <a:endParaRPr dirty="0">
              <a:latin typeface="+mn-ea"/>
              <a:ea typeface="+mn-ea"/>
            </a:endParaRPr>
          </a:p>
          <a:p>
            <a:pPr marL="0" lvl="0" indent="0" algn="l" rtl="0">
              <a:lnSpc>
                <a:spcPct val="90000"/>
              </a:lnSpc>
              <a:spcBef>
                <a:spcPts val="1000"/>
              </a:spcBef>
              <a:spcAft>
                <a:spcPts val="0"/>
              </a:spcAft>
              <a:buClr>
                <a:schemeClr val="dk1"/>
              </a:buClr>
              <a:buSzPts val="1850"/>
              <a:buNone/>
            </a:pPr>
            <a:endParaRPr sz="1850" dirty="0">
              <a:solidFill>
                <a:srgbClr val="3A3838"/>
              </a:solidFill>
              <a:latin typeface="+mn-ea"/>
              <a:ea typeface="+mn-ea"/>
              <a:cs typeface="Microsoft JhengHei"/>
              <a:sym typeface="Microsoft JhengHei"/>
            </a:endParaRPr>
          </a:p>
        </p:txBody>
      </p:sp>
      <p:pic>
        <p:nvPicPr>
          <p:cNvPr id="85" name="Google Shape;85;p1" descr="教室 以實心填滿"/>
          <p:cNvPicPr preferRelativeResize="0"/>
          <p:nvPr/>
        </p:nvPicPr>
        <p:blipFill rotWithShape="1">
          <a:blip r:embed="rId3">
            <a:alphaModFix/>
          </a:blip>
          <a:srcRect/>
          <a:stretch/>
        </p:blipFill>
        <p:spPr>
          <a:xfrm>
            <a:off x="8772525" y="3667125"/>
            <a:ext cx="3419475" cy="3419475"/>
          </a:xfrm>
          <a:prstGeom prst="rect">
            <a:avLst/>
          </a:prstGeom>
          <a:noFill/>
          <a:ln>
            <a:noFill/>
          </a:ln>
        </p:spPr>
      </p:pic>
      <p:sp>
        <p:nvSpPr>
          <p:cNvPr id="3" name="Google Shape;147;p10">
            <a:extLst>
              <a:ext uri="{FF2B5EF4-FFF2-40B4-BE49-F238E27FC236}">
                <a16:creationId xmlns:a16="http://schemas.microsoft.com/office/drawing/2014/main" id="{B321B041-0998-D5E5-7125-60AA298099F5}"/>
              </a:ext>
            </a:extLst>
          </p:cNvPr>
          <p:cNvSpPr txBox="1"/>
          <p:nvPr/>
        </p:nvSpPr>
        <p:spPr>
          <a:xfrm>
            <a:off x="396737" y="5376862"/>
            <a:ext cx="4972051" cy="923289"/>
          </a:xfrm>
          <a:prstGeom prst="rect">
            <a:avLst/>
          </a:prstGeom>
          <a:solidFill>
            <a:srgbClr val="F9DDF0"/>
          </a:solidFill>
          <a:ln>
            <a:noFill/>
          </a:ln>
          <a:effectLst>
            <a:outerShdw blurRad="50800" dist="38100" dir="2700000" algn="tl" rotWithShape="0">
              <a:srgbClr val="000000">
                <a:alpha val="40000"/>
              </a:srgbClr>
            </a:outerShdw>
          </a:effectLst>
        </p:spPr>
        <p:txBody>
          <a:bodyPr spcFirstLastPara="1" wrap="square" lIns="91425" tIns="45700" rIns="91425" bIns="45700" anchor="t" anchorCtr="0">
            <a:spAutoFit/>
          </a:bodyPr>
          <a:lstStyle/>
          <a:p>
            <a:pPr marL="0" marR="0" lvl="0" indent="0" algn="l" rtl="0">
              <a:lnSpc>
                <a:spcPct val="150000"/>
              </a:lnSpc>
              <a:spcBef>
                <a:spcPts val="0"/>
              </a:spcBef>
              <a:spcAft>
                <a:spcPts val="0"/>
              </a:spcAft>
              <a:buClr>
                <a:srgbClr val="000000"/>
              </a:buClr>
              <a:buSzPts val="1800"/>
              <a:buFont typeface="Arial"/>
              <a:buNone/>
            </a:pPr>
            <a:r>
              <a:rPr lang="zh-TW" sz="1800" b="1" i="0" u="none" strike="noStrike" cap="none" dirty="0">
                <a:solidFill>
                  <a:schemeClr val="dk1"/>
                </a:solidFill>
                <a:latin typeface="Microsoft JhengHei"/>
                <a:ea typeface="Microsoft JhengHei"/>
                <a:cs typeface="Microsoft JhengHei"/>
                <a:sym typeface="Microsoft JhengHei"/>
              </a:rPr>
              <a:t>小提醒</a:t>
            </a:r>
            <a:endParaRPr sz="1800" b="1" i="0" u="none" strike="noStrike" cap="none" dirty="0">
              <a:solidFill>
                <a:schemeClr val="dk1"/>
              </a:solidFill>
              <a:latin typeface="Microsoft JhengHei"/>
              <a:ea typeface="Microsoft JhengHei"/>
              <a:cs typeface="Microsoft JhengHei"/>
              <a:sym typeface="Microsoft JhengHei"/>
            </a:endParaRPr>
          </a:p>
          <a:p>
            <a:pPr marL="0" marR="0" lvl="0" indent="0" algn="l" rtl="0">
              <a:lnSpc>
                <a:spcPct val="150000"/>
              </a:lnSpc>
              <a:spcBef>
                <a:spcPts val="0"/>
              </a:spcBef>
              <a:spcAft>
                <a:spcPts val="0"/>
              </a:spcAft>
              <a:buClr>
                <a:srgbClr val="000000"/>
              </a:buClr>
              <a:buSzPts val="1800"/>
              <a:buFont typeface="Arial"/>
              <a:buNone/>
            </a:pPr>
            <a:r>
              <a:rPr lang="zh-TW" sz="1800" b="0" i="0" u="none" strike="noStrike" cap="none" dirty="0">
                <a:solidFill>
                  <a:srgbClr val="FF0000"/>
                </a:solidFill>
                <a:latin typeface="Microsoft JhengHei"/>
                <a:ea typeface="Microsoft JhengHei"/>
                <a:cs typeface="Microsoft JhengHei"/>
                <a:sym typeface="Microsoft JhengHei"/>
              </a:rPr>
              <a:t>(製作正式簡報時，請將小提醒刪除)</a:t>
            </a:r>
            <a:endParaRPr sz="1400" b="0" i="0" u="none" strike="noStrike" cap="none" dirty="0">
              <a:solidFill>
                <a:srgbClr val="000000"/>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C695E2B-42B3-6197-4D5E-4D636C8A2D83}"/>
              </a:ext>
            </a:extLst>
          </p:cNvPr>
          <p:cNvSpPr>
            <a:spLocks noGrp="1"/>
          </p:cNvSpPr>
          <p:nvPr>
            <p:ph type="title"/>
          </p:nvPr>
        </p:nvSpPr>
        <p:spPr>
          <a:xfrm>
            <a:off x="0" y="0"/>
            <a:ext cx="10515600" cy="681037"/>
          </a:xfrm>
        </p:spPr>
        <p:txBody>
          <a:bodyPr>
            <a:normAutofit/>
          </a:bodyPr>
          <a:lstStyle/>
          <a:p>
            <a:r>
              <a:rPr lang="zh-TW" altLang="en-US" sz="3600" b="1" dirty="0">
                <a:solidFill>
                  <a:schemeClr val="tx1"/>
                </a:solidFill>
                <a:latin typeface="標楷體" panose="03000509000000000000" pitchFamily="65" charset="-120"/>
                <a:ea typeface="標楷體" panose="03000509000000000000" pitchFamily="65" charset="-120"/>
              </a:rPr>
              <a:t>肆、預期效益</a:t>
            </a:r>
            <a:r>
              <a:rPr lang="en-US" altLang="zh-TW" sz="3600" b="1" dirty="0">
                <a:solidFill>
                  <a:schemeClr val="tx1"/>
                </a:solidFill>
                <a:latin typeface="標楷體" panose="03000509000000000000" pitchFamily="65" charset="-120"/>
                <a:ea typeface="標楷體" panose="03000509000000000000" pitchFamily="65" charset="-120"/>
              </a:rPr>
              <a:t>-</a:t>
            </a:r>
            <a:r>
              <a:rPr lang="zh-TW" altLang="en-US" sz="3600" b="1" dirty="0">
                <a:solidFill>
                  <a:schemeClr val="tx1"/>
                </a:solidFill>
                <a:latin typeface="標楷體" panose="03000509000000000000" pitchFamily="65" charset="-120"/>
                <a:ea typeface="標楷體" panose="03000509000000000000" pitchFamily="65" charset="-120"/>
              </a:rPr>
              <a:t>量化效益</a:t>
            </a:r>
            <a:endParaRPr lang="zh-TW" altLang="en-US" sz="3600" b="1" dirty="0">
              <a:latin typeface="標楷體" panose="03000509000000000000" pitchFamily="65" charset="-120"/>
              <a:ea typeface="標楷體" panose="03000509000000000000" pitchFamily="65" charset="-120"/>
            </a:endParaRPr>
          </a:p>
        </p:txBody>
      </p:sp>
      <p:graphicFrame>
        <p:nvGraphicFramePr>
          <p:cNvPr id="5" name="表格 4">
            <a:extLst>
              <a:ext uri="{FF2B5EF4-FFF2-40B4-BE49-F238E27FC236}">
                <a16:creationId xmlns:a16="http://schemas.microsoft.com/office/drawing/2014/main" id="{899DAC2B-C648-2892-AC1A-72F4B1BF6D4E}"/>
              </a:ext>
            </a:extLst>
          </p:cNvPr>
          <p:cNvGraphicFramePr>
            <a:graphicFrameLocks noGrp="1"/>
          </p:cNvGraphicFramePr>
          <p:nvPr>
            <p:extLst>
              <p:ext uri="{D42A27DB-BD31-4B8C-83A1-F6EECF244321}">
                <p14:modId xmlns:p14="http://schemas.microsoft.com/office/powerpoint/2010/main" val="926949635"/>
              </p:ext>
            </p:extLst>
          </p:nvPr>
        </p:nvGraphicFramePr>
        <p:xfrm>
          <a:off x="142046" y="699465"/>
          <a:ext cx="11907908" cy="5780845"/>
        </p:xfrm>
        <a:graphic>
          <a:graphicData uri="http://schemas.openxmlformats.org/drawingml/2006/table">
            <a:tbl>
              <a:tblPr firstRow="1" firstCol="1" lastRow="1" lastCol="1" bandRow="1" bandCol="1">
                <a:tableStyleId>{A4378E2A-9E11-460F-A665-C2A1293DEE22}</a:tableStyleId>
              </a:tblPr>
              <a:tblGrid>
                <a:gridCol w="3970096">
                  <a:extLst>
                    <a:ext uri="{9D8B030D-6E8A-4147-A177-3AD203B41FA5}">
                      <a16:colId xmlns:a16="http://schemas.microsoft.com/office/drawing/2014/main" val="1028791974"/>
                    </a:ext>
                  </a:extLst>
                </a:gridCol>
                <a:gridCol w="3996294">
                  <a:extLst>
                    <a:ext uri="{9D8B030D-6E8A-4147-A177-3AD203B41FA5}">
                      <a16:colId xmlns:a16="http://schemas.microsoft.com/office/drawing/2014/main" val="69956899"/>
                    </a:ext>
                  </a:extLst>
                </a:gridCol>
                <a:gridCol w="3941518">
                  <a:extLst>
                    <a:ext uri="{9D8B030D-6E8A-4147-A177-3AD203B41FA5}">
                      <a16:colId xmlns:a16="http://schemas.microsoft.com/office/drawing/2014/main" val="2342628434"/>
                    </a:ext>
                  </a:extLst>
                </a:gridCol>
              </a:tblGrid>
              <a:tr h="1156169">
                <a:tc>
                  <a:txBody>
                    <a:bodyPr/>
                    <a:lstStyle/>
                    <a:p>
                      <a:pPr algn="dist">
                        <a:spcBef>
                          <a:spcPts val="180"/>
                        </a:spcBef>
                        <a:spcAft>
                          <a:spcPts val="180"/>
                        </a:spcAft>
                        <a:buNone/>
                      </a:pPr>
                      <a:r>
                        <a:rPr lang="en-US" sz="1600" kern="100" dirty="0">
                          <a:solidFill>
                            <a:srgbClr val="FF0000"/>
                          </a:solidFill>
                          <a:effectLst/>
                          <a:latin typeface="標楷體" panose="03000509000000000000" pitchFamily="65" charset="-120"/>
                          <a:ea typeface="標楷體" panose="03000509000000000000" pitchFamily="65" charset="-120"/>
                        </a:rPr>
                        <a:t>1.</a:t>
                      </a:r>
                      <a:r>
                        <a:rPr lang="zh-TW" sz="1600" kern="100" dirty="0">
                          <a:solidFill>
                            <a:srgbClr val="FF0000"/>
                          </a:solidFill>
                          <a:effectLst/>
                          <a:latin typeface="標楷體" panose="03000509000000000000" pitchFamily="65" charset="-120"/>
                          <a:ea typeface="標楷體" panose="03000509000000000000" pitchFamily="65" charset="-120"/>
                        </a:rPr>
                        <a:t>增加產值</a:t>
                      </a:r>
                      <a:r>
                        <a:rPr lang="en-US" sz="1600" u="sng" kern="100" dirty="0">
                          <a:solidFill>
                            <a:srgbClr val="FF0000"/>
                          </a:solidFill>
                          <a:effectLst/>
                          <a:latin typeface="標楷體" panose="03000509000000000000" pitchFamily="65" charset="-120"/>
                          <a:ea typeface="標楷體" panose="03000509000000000000" pitchFamily="65" charset="-120"/>
                        </a:rPr>
                        <a:t>            </a:t>
                      </a:r>
                      <a:r>
                        <a:rPr lang="zh-TW" sz="1600" kern="100" dirty="0">
                          <a:solidFill>
                            <a:srgbClr val="FF0000"/>
                          </a:solidFill>
                          <a:effectLst/>
                          <a:latin typeface="標楷體" panose="03000509000000000000" pitchFamily="65" charset="-120"/>
                          <a:ea typeface="標楷體" panose="03000509000000000000" pitchFamily="65" charset="-120"/>
                        </a:rPr>
                        <a:t>千元</a:t>
                      </a:r>
                    </a:p>
                  </a:txBody>
                  <a:tcPr marL="68580" marR="68580" marT="0" marB="0"/>
                </a:tc>
                <a:tc>
                  <a:txBody>
                    <a:bodyPr/>
                    <a:lstStyle/>
                    <a:p>
                      <a:pPr algn="dist">
                        <a:spcBef>
                          <a:spcPts val="180"/>
                        </a:spcBef>
                        <a:spcAft>
                          <a:spcPts val="180"/>
                        </a:spcAft>
                        <a:buNone/>
                      </a:pPr>
                      <a:r>
                        <a:rPr lang="en-US" sz="1600" kern="100" dirty="0">
                          <a:solidFill>
                            <a:srgbClr val="FF0000"/>
                          </a:solidFill>
                          <a:effectLst/>
                          <a:latin typeface="標楷體" panose="03000509000000000000" pitchFamily="65" charset="-120"/>
                          <a:ea typeface="標楷體" panose="03000509000000000000" pitchFamily="65" charset="-120"/>
                        </a:rPr>
                        <a:t>2.</a:t>
                      </a:r>
                      <a:r>
                        <a:rPr lang="zh-TW" altLang="en-US" sz="1600" kern="100" dirty="0">
                          <a:solidFill>
                            <a:srgbClr val="FF0000"/>
                          </a:solidFill>
                          <a:effectLst/>
                          <a:latin typeface="標楷體" panose="03000509000000000000" pitchFamily="65" charset="-120"/>
                          <a:ea typeface="標楷體" panose="03000509000000000000" pitchFamily="65" charset="-120"/>
                        </a:rPr>
                        <a:t>產</a:t>
                      </a:r>
                      <a:r>
                        <a:rPr lang="zh-TW" sz="1600" kern="100" dirty="0">
                          <a:solidFill>
                            <a:srgbClr val="FF0000"/>
                          </a:solidFill>
                          <a:effectLst/>
                          <a:latin typeface="標楷體" panose="03000509000000000000" pitchFamily="65" charset="-120"/>
                          <a:ea typeface="標楷體" panose="03000509000000000000" pitchFamily="65" charset="-120"/>
                        </a:rPr>
                        <a:t>出</a:t>
                      </a:r>
                      <a:r>
                        <a:rPr lang="zh-TW" altLang="en-US" sz="1600" kern="100" dirty="0">
                          <a:solidFill>
                            <a:srgbClr val="FF0000"/>
                          </a:solidFill>
                          <a:effectLst/>
                          <a:latin typeface="標楷體" panose="03000509000000000000" pitchFamily="65" charset="-120"/>
                          <a:ea typeface="標楷體" panose="03000509000000000000" pitchFamily="65" charset="-120"/>
                        </a:rPr>
                        <a:t>特色</a:t>
                      </a:r>
                      <a:r>
                        <a:rPr lang="zh-TW" sz="1600" kern="100" dirty="0">
                          <a:solidFill>
                            <a:srgbClr val="FF0000"/>
                          </a:solidFill>
                          <a:effectLst/>
                          <a:latin typeface="標楷體" panose="03000509000000000000" pitchFamily="65" charset="-120"/>
                          <a:ea typeface="標楷體" panose="03000509000000000000" pitchFamily="65" charset="-120"/>
                        </a:rPr>
                        <a:t>產品共</a:t>
                      </a:r>
                      <a:r>
                        <a:rPr lang="en-US" sz="1600" u="sng" kern="100" dirty="0">
                          <a:solidFill>
                            <a:srgbClr val="FF0000"/>
                          </a:solidFill>
                          <a:effectLst/>
                          <a:latin typeface="標楷體" panose="03000509000000000000" pitchFamily="65" charset="-120"/>
                          <a:ea typeface="標楷體" panose="03000509000000000000" pitchFamily="65" charset="-120"/>
                        </a:rPr>
                        <a:t>     </a:t>
                      </a:r>
                      <a:r>
                        <a:rPr lang="zh-TW" sz="1600" kern="100" dirty="0">
                          <a:solidFill>
                            <a:srgbClr val="FF0000"/>
                          </a:solidFill>
                          <a:effectLst/>
                          <a:latin typeface="標楷體" panose="03000509000000000000" pitchFamily="65" charset="-120"/>
                          <a:ea typeface="標楷體" panose="03000509000000000000" pitchFamily="65" charset="-120"/>
                        </a:rPr>
                        <a:t>項</a:t>
                      </a:r>
                    </a:p>
                  </a:txBody>
                  <a:tcPr marL="68580" marR="68580" marT="0" marB="0"/>
                </a:tc>
                <a:tc>
                  <a:txBody>
                    <a:bodyPr/>
                    <a:lstStyle/>
                    <a:p>
                      <a:pPr algn="dist">
                        <a:spcBef>
                          <a:spcPts val="180"/>
                        </a:spcBef>
                        <a:spcAft>
                          <a:spcPts val="180"/>
                        </a:spcAft>
                        <a:buNone/>
                      </a:pPr>
                      <a:r>
                        <a:rPr lang="en-US" sz="1600" kern="100" dirty="0">
                          <a:solidFill>
                            <a:srgbClr val="FF0000"/>
                          </a:solidFill>
                          <a:effectLst/>
                          <a:latin typeface="標楷體" panose="03000509000000000000" pitchFamily="65" charset="-120"/>
                          <a:ea typeface="標楷體" panose="03000509000000000000" pitchFamily="65" charset="-120"/>
                        </a:rPr>
                        <a:t>3.</a:t>
                      </a:r>
                      <a:r>
                        <a:rPr lang="zh-TW" sz="1600" kern="100" dirty="0">
                          <a:solidFill>
                            <a:srgbClr val="FF0000"/>
                          </a:solidFill>
                          <a:effectLst/>
                          <a:latin typeface="標楷體" panose="03000509000000000000" pitchFamily="65" charset="-120"/>
                          <a:ea typeface="標楷體" panose="03000509000000000000" pitchFamily="65" charset="-120"/>
                        </a:rPr>
                        <a:t>衍生</a:t>
                      </a:r>
                      <a:r>
                        <a:rPr lang="zh-TW" altLang="en-US" sz="1600" kern="100" dirty="0">
                          <a:solidFill>
                            <a:srgbClr val="FF0000"/>
                          </a:solidFill>
                          <a:effectLst/>
                          <a:latin typeface="標楷體" panose="03000509000000000000" pitchFamily="65" charset="-120"/>
                          <a:ea typeface="標楷體" panose="03000509000000000000" pitchFamily="65" charset="-120"/>
                        </a:rPr>
                        <a:t>特色</a:t>
                      </a:r>
                      <a:r>
                        <a:rPr lang="zh-TW" sz="1600" kern="100" dirty="0">
                          <a:solidFill>
                            <a:srgbClr val="FF0000"/>
                          </a:solidFill>
                          <a:effectLst/>
                          <a:latin typeface="標楷體" panose="03000509000000000000" pitchFamily="65" charset="-120"/>
                          <a:ea typeface="標楷體" panose="03000509000000000000" pitchFamily="65" charset="-120"/>
                        </a:rPr>
                        <a:t>商品共</a:t>
                      </a:r>
                      <a:r>
                        <a:rPr lang="en-US" sz="1600" u="sng" kern="100" dirty="0">
                          <a:solidFill>
                            <a:srgbClr val="FF0000"/>
                          </a:solidFill>
                          <a:effectLst/>
                          <a:latin typeface="標楷體" panose="03000509000000000000" pitchFamily="65" charset="-120"/>
                          <a:ea typeface="標楷體" panose="03000509000000000000" pitchFamily="65" charset="-120"/>
                        </a:rPr>
                        <a:t>    </a:t>
                      </a:r>
                      <a:r>
                        <a:rPr lang="zh-TW" sz="1600" kern="100" dirty="0">
                          <a:solidFill>
                            <a:srgbClr val="FF0000"/>
                          </a:solidFill>
                          <a:effectLst/>
                          <a:latin typeface="標楷體" panose="03000509000000000000" pitchFamily="65" charset="-120"/>
                          <a:ea typeface="標楷體" panose="03000509000000000000" pitchFamily="65" charset="-120"/>
                        </a:rPr>
                        <a:t>項</a:t>
                      </a:r>
                    </a:p>
                  </a:txBody>
                  <a:tcPr marL="68580" marR="68580" marT="0" marB="0"/>
                </a:tc>
                <a:extLst>
                  <a:ext uri="{0D108BD9-81ED-4DB2-BD59-A6C34878D82A}">
                    <a16:rowId xmlns:a16="http://schemas.microsoft.com/office/drawing/2014/main" val="1353376407"/>
                  </a:ext>
                </a:extLst>
              </a:tr>
              <a:tr h="1156169">
                <a:tc>
                  <a:txBody>
                    <a:bodyPr/>
                    <a:lstStyle/>
                    <a:p>
                      <a:pPr algn="dist">
                        <a:spcBef>
                          <a:spcPts val="180"/>
                        </a:spcBef>
                        <a:spcAft>
                          <a:spcPts val="180"/>
                        </a:spcAft>
                        <a:buNone/>
                      </a:pPr>
                      <a:r>
                        <a:rPr lang="en-US" sz="1600" kern="100" dirty="0">
                          <a:solidFill>
                            <a:srgbClr val="FF0000"/>
                          </a:solidFill>
                          <a:effectLst/>
                          <a:latin typeface="標楷體" panose="03000509000000000000" pitchFamily="65" charset="-120"/>
                          <a:ea typeface="標楷體" panose="03000509000000000000" pitchFamily="65" charset="-120"/>
                        </a:rPr>
                        <a:t>4.</a:t>
                      </a:r>
                      <a:r>
                        <a:rPr lang="zh-TW" sz="1600" kern="100" dirty="0">
                          <a:solidFill>
                            <a:srgbClr val="FF0000"/>
                          </a:solidFill>
                          <a:effectLst/>
                          <a:latin typeface="標楷體" panose="03000509000000000000" pitchFamily="65" charset="-120"/>
                          <a:ea typeface="標楷體" panose="03000509000000000000" pitchFamily="65" charset="-120"/>
                        </a:rPr>
                        <a:t>投入研發費用</a:t>
                      </a:r>
                      <a:r>
                        <a:rPr lang="en-US" sz="1600" u="sng" kern="100" dirty="0">
                          <a:solidFill>
                            <a:srgbClr val="FF0000"/>
                          </a:solidFill>
                          <a:effectLst/>
                          <a:latin typeface="標楷體" panose="03000509000000000000" pitchFamily="65" charset="-120"/>
                          <a:ea typeface="標楷體" panose="03000509000000000000" pitchFamily="65" charset="-120"/>
                        </a:rPr>
                        <a:t>        </a:t>
                      </a:r>
                      <a:r>
                        <a:rPr lang="zh-TW" sz="1600" kern="100" dirty="0">
                          <a:solidFill>
                            <a:srgbClr val="FF0000"/>
                          </a:solidFill>
                          <a:effectLst/>
                          <a:latin typeface="標楷體" panose="03000509000000000000" pitchFamily="65" charset="-120"/>
                          <a:ea typeface="標楷體" panose="03000509000000000000" pitchFamily="65" charset="-120"/>
                        </a:rPr>
                        <a:t>千元</a:t>
                      </a:r>
                    </a:p>
                  </a:txBody>
                  <a:tcPr marL="68580" marR="68580" marT="0" marB="0"/>
                </a:tc>
                <a:tc>
                  <a:txBody>
                    <a:bodyPr/>
                    <a:lstStyle/>
                    <a:p>
                      <a:pPr algn="dist">
                        <a:spcBef>
                          <a:spcPts val="180"/>
                        </a:spcBef>
                        <a:spcAft>
                          <a:spcPts val="180"/>
                        </a:spcAft>
                        <a:buNone/>
                      </a:pPr>
                      <a:r>
                        <a:rPr lang="en-US" sz="1600" kern="100" dirty="0">
                          <a:solidFill>
                            <a:srgbClr val="FF0000"/>
                          </a:solidFill>
                          <a:effectLst/>
                          <a:latin typeface="標楷體" panose="03000509000000000000" pitchFamily="65" charset="-120"/>
                          <a:ea typeface="標楷體" panose="03000509000000000000" pitchFamily="65" charset="-120"/>
                        </a:rPr>
                        <a:t>5.</a:t>
                      </a:r>
                      <a:r>
                        <a:rPr lang="zh-TW" sz="1600" kern="100" dirty="0">
                          <a:solidFill>
                            <a:srgbClr val="FF0000"/>
                          </a:solidFill>
                          <a:effectLst/>
                          <a:latin typeface="標楷體" panose="03000509000000000000" pitchFamily="65" charset="-120"/>
                          <a:ea typeface="標楷體" panose="03000509000000000000" pitchFamily="65" charset="-120"/>
                        </a:rPr>
                        <a:t>促成投資額</a:t>
                      </a:r>
                      <a:r>
                        <a:rPr lang="en-US" sz="1600" u="sng" kern="100" dirty="0">
                          <a:solidFill>
                            <a:srgbClr val="FF0000"/>
                          </a:solidFill>
                          <a:effectLst/>
                          <a:latin typeface="標楷體" panose="03000509000000000000" pitchFamily="65" charset="-120"/>
                          <a:ea typeface="標楷體" panose="03000509000000000000" pitchFamily="65" charset="-120"/>
                        </a:rPr>
                        <a:t>           </a:t>
                      </a:r>
                      <a:r>
                        <a:rPr lang="zh-TW" sz="1600" kern="100" dirty="0">
                          <a:solidFill>
                            <a:srgbClr val="FF0000"/>
                          </a:solidFill>
                          <a:effectLst/>
                          <a:latin typeface="標楷體" panose="03000509000000000000" pitchFamily="65" charset="-120"/>
                          <a:ea typeface="標楷體" panose="03000509000000000000" pitchFamily="65" charset="-120"/>
                        </a:rPr>
                        <a:t>千元</a:t>
                      </a:r>
                    </a:p>
                  </a:txBody>
                  <a:tcPr marL="68580" marR="68580" marT="0" marB="0"/>
                </a:tc>
                <a:tc>
                  <a:txBody>
                    <a:bodyPr/>
                    <a:lstStyle/>
                    <a:p>
                      <a:pPr algn="dist">
                        <a:spcBef>
                          <a:spcPts val="180"/>
                        </a:spcBef>
                        <a:spcAft>
                          <a:spcPts val="180"/>
                        </a:spcAft>
                        <a:buNone/>
                      </a:pPr>
                      <a:r>
                        <a:rPr lang="en-US" sz="1600" kern="100" dirty="0">
                          <a:solidFill>
                            <a:srgbClr val="FF0000"/>
                          </a:solidFill>
                          <a:effectLst/>
                          <a:latin typeface="標楷體" panose="03000509000000000000" pitchFamily="65" charset="-120"/>
                          <a:ea typeface="標楷體" panose="03000509000000000000" pitchFamily="65" charset="-120"/>
                        </a:rPr>
                        <a:t>6.</a:t>
                      </a:r>
                      <a:r>
                        <a:rPr lang="zh-TW" sz="1600" kern="100" dirty="0">
                          <a:solidFill>
                            <a:srgbClr val="FF0000"/>
                          </a:solidFill>
                          <a:effectLst/>
                          <a:latin typeface="標楷體" panose="03000509000000000000" pitchFamily="65" charset="-120"/>
                          <a:ea typeface="標楷體" panose="03000509000000000000" pitchFamily="65" charset="-120"/>
                        </a:rPr>
                        <a:t>降低成本</a:t>
                      </a:r>
                      <a:r>
                        <a:rPr lang="en-US" sz="1600" u="sng" kern="100" dirty="0">
                          <a:solidFill>
                            <a:srgbClr val="FF0000"/>
                          </a:solidFill>
                          <a:effectLst/>
                          <a:latin typeface="標楷體" panose="03000509000000000000" pitchFamily="65" charset="-120"/>
                          <a:ea typeface="標楷體" panose="03000509000000000000" pitchFamily="65" charset="-120"/>
                        </a:rPr>
                        <a:t>            </a:t>
                      </a:r>
                      <a:r>
                        <a:rPr lang="zh-TW" sz="1600" kern="100" dirty="0">
                          <a:solidFill>
                            <a:srgbClr val="FF0000"/>
                          </a:solidFill>
                          <a:effectLst/>
                          <a:latin typeface="標楷體" panose="03000509000000000000" pitchFamily="65" charset="-120"/>
                          <a:ea typeface="標楷體" panose="03000509000000000000" pitchFamily="65" charset="-120"/>
                        </a:rPr>
                        <a:t>千元</a:t>
                      </a:r>
                    </a:p>
                  </a:txBody>
                  <a:tcPr marL="68580" marR="68580" marT="0" marB="0"/>
                </a:tc>
                <a:extLst>
                  <a:ext uri="{0D108BD9-81ED-4DB2-BD59-A6C34878D82A}">
                    <a16:rowId xmlns:a16="http://schemas.microsoft.com/office/drawing/2014/main" val="2823640737"/>
                  </a:ext>
                </a:extLst>
              </a:tr>
              <a:tr h="1156169">
                <a:tc>
                  <a:txBody>
                    <a:bodyPr/>
                    <a:lstStyle/>
                    <a:p>
                      <a:pPr algn="dist">
                        <a:spcBef>
                          <a:spcPts val="180"/>
                        </a:spcBef>
                        <a:spcAft>
                          <a:spcPts val="180"/>
                        </a:spcAft>
                        <a:buNone/>
                      </a:pPr>
                      <a:r>
                        <a:rPr lang="en-US" sz="1600" kern="100" dirty="0">
                          <a:solidFill>
                            <a:srgbClr val="FF0000"/>
                          </a:solidFill>
                          <a:effectLst/>
                          <a:latin typeface="標楷體" panose="03000509000000000000" pitchFamily="65" charset="-120"/>
                          <a:ea typeface="標楷體" panose="03000509000000000000" pitchFamily="65" charset="-120"/>
                        </a:rPr>
                        <a:t>7.</a:t>
                      </a:r>
                      <a:r>
                        <a:rPr lang="zh-TW" sz="1600" kern="100" dirty="0">
                          <a:solidFill>
                            <a:srgbClr val="FF0000"/>
                          </a:solidFill>
                          <a:effectLst/>
                          <a:latin typeface="標楷體" panose="03000509000000000000" pitchFamily="65" charset="-120"/>
                          <a:ea typeface="標楷體" panose="03000509000000000000" pitchFamily="65" charset="-120"/>
                        </a:rPr>
                        <a:t>增加就業人數</a:t>
                      </a:r>
                      <a:r>
                        <a:rPr lang="en-US" sz="1600" u="sng" kern="100" dirty="0">
                          <a:solidFill>
                            <a:srgbClr val="FF0000"/>
                          </a:solidFill>
                          <a:effectLst/>
                          <a:latin typeface="標楷體" panose="03000509000000000000" pitchFamily="65" charset="-120"/>
                          <a:ea typeface="標楷體" panose="03000509000000000000" pitchFamily="65" charset="-120"/>
                        </a:rPr>
                        <a:t>          </a:t>
                      </a:r>
                      <a:r>
                        <a:rPr lang="zh-TW" sz="1600" kern="100" dirty="0">
                          <a:solidFill>
                            <a:srgbClr val="FF0000"/>
                          </a:solidFill>
                          <a:effectLst/>
                          <a:latin typeface="標楷體" panose="03000509000000000000" pitchFamily="65" charset="-120"/>
                          <a:ea typeface="標楷體" panose="03000509000000000000" pitchFamily="65" charset="-120"/>
                        </a:rPr>
                        <a:t>人</a:t>
                      </a:r>
                    </a:p>
                  </a:txBody>
                  <a:tcPr marL="68580" marR="68580" marT="0" marB="0"/>
                </a:tc>
                <a:tc>
                  <a:txBody>
                    <a:bodyPr/>
                    <a:lstStyle/>
                    <a:p>
                      <a:pPr algn="dist">
                        <a:spcBef>
                          <a:spcPts val="180"/>
                        </a:spcBef>
                        <a:spcAft>
                          <a:spcPts val="180"/>
                        </a:spcAft>
                        <a:buNone/>
                      </a:pPr>
                      <a:r>
                        <a:rPr lang="en-US" sz="1600" kern="100" dirty="0">
                          <a:solidFill>
                            <a:srgbClr val="FF0000"/>
                          </a:solidFill>
                          <a:effectLst/>
                          <a:latin typeface="標楷體" panose="03000509000000000000" pitchFamily="65" charset="-120"/>
                          <a:ea typeface="標楷體" panose="03000509000000000000" pitchFamily="65" charset="-120"/>
                        </a:rPr>
                        <a:t>8.</a:t>
                      </a:r>
                      <a:r>
                        <a:rPr lang="zh-TW" sz="1600" kern="100" dirty="0">
                          <a:solidFill>
                            <a:srgbClr val="FF0000"/>
                          </a:solidFill>
                          <a:effectLst/>
                          <a:latin typeface="標楷體" panose="03000509000000000000" pitchFamily="65" charset="-120"/>
                          <a:ea typeface="標楷體" panose="03000509000000000000" pitchFamily="65" charset="-120"/>
                        </a:rPr>
                        <a:t>成立新公司</a:t>
                      </a:r>
                      <a:r>
                        <a:rPr lang="en-US" sz="1600" u="sng" kern="100" dirty="0">
                          <a:solidFill>
                            <a:srgbClr val="FF0000"/>
                          </a:solidFill>
                          <a:effectLst/>
                          <a:latin typeface="標楷體" panose="03000509000000000000" pitchFamily="65" charset="-120"/>
                          <a:ea typeface="標楷體" panose="03000509000000000000" pitchFamily="65" charset="-120"/>
                        </a:rPr>
                        <a:t>             </a:t>
                      </a:r>
                      <a:r>
                        <a:rPr lang="zh-TW" sz="1600" kern="100" dirty="0">
                          <a:solidFill>
                            <a:srgbClr val="FF0000"/>
                          </a:solidFill>
                          <a:effectLst/>
                          <a:latin typeface="標楷體" panose="03000509000000000000" pitchFamily="65" charset="-120"/>
                          <a:ea typeface="標楷體" panose="03000509000000000000" pitchFamily="65" charset="-120"/>
                        </a:rPr>
                        <a:t>家</a:t>
                      </a:r>
                    </a:p>
                  </a:txBody>
                  <a:tcPr marL="68580" marR="68580" marT="0" marB="0"/>
                </a:tc>
                <a:tc>
                  <a:txBody>
                    <a:bodyPr/>
                    <a:lstStyle/>
                    <a:p>
                      <a:pPr algn="dist">
                        <a:spcBef>
                          <a:spcPts val="180"/>
                        </a:spcBef>
                        <a:spcAft>
                          <a:spcPts val="180"/>
                        </a:spcAft>
                        <a:buNone/>
                      </a:pPr>
                      <a:r>
                        <a:rPr lang="en-US" sz="1600" kern="100" dirty="0">
                          <a:solidFill>
                            <a:srgbClr val="FF0000"/>
                          </a:solidFill>
                          <a:effectLst/>
                          <a:latin typeface="標楷體" panose="03000509000000000000" pitchFamily="65" charset="-120"/>
                          <a:ea typeface="標楷體" panose="03000509000000000000" pitchFamily="65" charset="-120"/>
                        </a:rPr>
                        <a:t>9.</a:t>
                      </a:r>
                      <a:r>
                        <a:rPr lang="zh-TW" altLang="en-US" sz="1600" kern="100" dirty="0">
                          <a:solidFill>
                            <a:srgbClr val="FF0000"/>
                          </a:solidFill>
                          <a:effectLst/>
                          <a:latin typeface="標楷體" panose="03000509000000000000" pitchFamily="65" charset="-120"/>
                          <a:ea typeface="標楷體" panose="03000509000000000000" pitchFamily="65" charset="-120"/>
                        </a:rPr>
                        <a:t>取得</a:t>
                      </a:r>
                      <a:r>
                        <a:rPr lang="zh-TW" sz="1600" kern="100" dirty="0">
                          <a:solidFill>
                            <a:srgbClr val="FF0000"/>
                          </a:solidFill>
                          <a:effectLst/>
                          <a:latin typeface="標楷體" panose="03000509000000000000" pitchFamily="65" charset="-120"/>
                          <a:ea typeface="標楷體" panose="03000509000000000000" pitchFamily="65" charset="-120"/>
                        </a:rPr>
                        <a:t>請發明專利共</a:t>
                      </a:r>
                      <a:r>
                        <a:rPr lang="en-US" sz="1600" u="sng" kern="100" dirty="0">
                          <a:solidFill>
                            <a:srgbClr val="FF0000"/>
                          </a:solidFill>
                          <a:effectLst/>
                          <a:latin typeface="標楷體" panose="03000509000000000000" pitchFamily="65" charset="-120"/>
                          <a:ea typeface="標楷體" panose="03000509000000000000" pitchFamily="65" charset="-120"/>
                        </a:rPr>
                        <a:t> </a:t>
                      </a:r>
                      <a:r>
                        <a:rPr lang="zh-TW" altLang="en-US" sz="1600" u="sng" kern="100" dirty="0">
                          <a:solidFill>
                            <a:srgbClr val="FF0000"/>
                          </a:solidFill>
                          <a:effectLst/>
                          <a:latin typeface="標楷體" panose="03000509000000000000" pitchFamily="65" charset="-120"/>
                          <a:ea typeface="標楷體" panose="03000509000000000000" pitchFamily="65" charset="-120"/>
                        </a:rPr>
                        <a:t>      </a:t>
                      </a:r>
                      <a:r>
                        <a:rPr lang="en-US" sz="1600" u="sng" kern="100" dirty="0">
                          <a:solidFill>
                            <a:srgbClr val="FF0000"/>
                          </a:solidFill>
                          <a:effectLst/>
                          <a:latin typeface="標楷體" panose="03000509000000000000" pitchFamily="65" charset="-120"/>
                          <a:ea typeface="標楷體" panose="03000509000000000000" pitchFamily="65" charset="-120"/>
                        </a:rPr>
                        <a:t>   </a:t>
                      </a:r>
                      <a:r>
                        <a:rPr lang="zh-TW" sz="1600" kern="100" dirty="0">
                          <a:solidFill>
                            <a:srgbClr val="FF0000"/>
                          </a:solidFill>
                          <a:effectLst/>
                          <a:latin typeface="標楷體" panose="03000509000000000000" pitchFamily="65" charset="-120"/>
                          <a:ea typeface="標楷體" panose="03000509000000000000" pitchFamily="65" charset="-120"/>
                        </a:rPr>
                        <a:t>件</a:t>
                      </a:r>
                    </a:p>
                  </a:txBody>
                  <a:tcPr marL="68580" marR="68580" marT="0" marB="0"/>
                </a:tc>
                <a:extLst>
                  <a:ext uri="{0D108BD9-81ED-4DB2-BD59-A6C34878D82A}">
                    <a16:rowId xmlns:a16="http://schemas.microsoft.com/office/drawing/2014/main" val="3458855725"/>
                  </a:ext>
                </a:extLst>
              </a:tr>
              <a:tr h="1156169">
                <a:tc>
                  <a:txBody>
                    <a:bodyPr/>
                    <a:lstStyle/>
                    <a:p>
                      <a:pPr marL="0" marR="0" lvl="0" indent="0" algn="dist" defTabSz="914400" rtl="0" eaLnBrk="1" fontAlgn="auto" latinLnBrk="0" hangingPunct="1">
                        <a:lnSpc>
                          <a:spcPct val="100000"/>
                        </a:lnSpc>
                        <a:spcBef>
                          <a:spcPts val="180"/>
                        </a:spcBef>
                        <a:spcAft>
                          <a:spcPts val="180"/>
                        </a:spcAft>
                        <a:buClr>
                          <a:srgbClr val="000000"/>
                        </a:buClr>
                        <a:buSzTx/>
                        <a:buFont typeface="Arial"/>
                        <a:buNone/>
                        <a:tabLst/>
                        <a:defRPr/>
                      </a:pPr>
                      <a:r>
                        <a:rPr lang="en-US" altLang="zh-TW" sz="1600" kern="100" dirty="0">
                          <a:solidFill>
                            <a:srgbClr val="FF0000"/>
                          </a:solidFill>
                          <a:effectLst/>
                          <a:latin typeface="標楷體" panose="03000509000000000000" pitchFamily="65" charset="-120"/>
                          <a:ea typeface="標楷體" panose="03000509000000000000" pitchFamily="65" charset="-120"/>
                        </a:rPr>
                        <a:t>10.</a:t>
                      </a:r>
                      <a:r>
                        <a:rPr lang="zh-TW" altLang="en-US" sz="1600" kern="100" dirty="0">
                          <a:solidFill>
                            <a:srgbClr val="FF0000"/>
                          </a:solidFill>
                          <a:effectLst/>
                          <a:latin typeface="標楷體" panose="03000509000000000000" pitchFamily="65" charset="-120"/>
                          <a:ea typeface="標楷體" panose="03000509000000000000" pitchFamily="65" charset="-120"/>
                        </a:rPr>
                        <a:t>申</a:t>
                      </a:r>
                      <a:r>
                        <a:rPr lang="zh-TW" altLang="zh-TW" sz="1600" kern="100" dirty="0">
                          <a:solidFill>
                            <a:srgbClr val="FF0000"/>
                          </a:solidFill>
                          <a:effectLst/>
                          <a:latin typeface="標楷體" panose="03000509000000000000" pitchFamily="65" charset="-120"/>
                          <a:ea typeface="標楷體" panose="03000509000000000000" pitchFamily="65" charset="-120"/>
                        </a:rPr>
                        <a:t>請發明專利共</a:t>
                      </a:r>
                      <a:r>
                        <a:rPr lang="en-US" altLang="zh-TW" sz="1600" u="sng" kern="100" dirty="0">
                          <a:solidFill>
                            <a:srgbClr val="FF0000"/>
                          </a:solidFill>
                          <a:effectLst/>
                          <a:latin typeface="標楷體" panose="03000509000000000000" pitchFamily="65" charset="-120"/>
                          <a:ea typeface="標楷體" panose="03000509000000000000" pitchFamily="65" charset="-120"/>
                        </a:rPr>
                        <a:t> </a:t>
                      </a:r>
                      <a:r>
                        <a:rPr lang="zh-TW" altLang="en-US" sz="1600" u="sng" kern="100" dirty="0">
                          <a:solidFill>
                            <a:srgbClr val="FF0000"/>
                          </a:solidFill>
                          <a:effectLst/>
                          <a:latin typeface="標楷體" panose="03000509000000000000" pitchFamily="65" charset="-120"/>
                          <a:ea typeface="標楷體" panose="03000509000000000000" pitchFamily="65" charset="-120"/>
                        </a:rPr>
                        <a:t>      </a:t>
                      </a:r>
                      <a:r>
                        <a:rPr lang="en-US" altLang="zh-TW" sz="1600" u="sng" kern="100" dirty="0">
                          <a:solidFill>
                            <a:srgbClr val="FF0000"/>
                          </a:solidFill>
                          <a:effectLst/>
                          <a:latin typeface="標楷體" panose="03000509000000000000" pitchFamily="65" charset="-120"/>
                          <a:ea typeface="標楷體" panose="03000509000000000000" pitchFamily="65" charset="-120"/>
                        </a:rPr>
                        <a:t>   </a:t>
                      </a:r>
                      <a:r>
                        <a:rPr lang="zh-TW" altLang="zh-TW" sz="1600" kern="100" dirty="0">
                          <a:solidFill>
                            <a:srgbClr val="FF0000"/>
                          </a:solidFill>
                          <a:effectLst/>
                          <a:latin typeface="標楷體" panose="03000509000000000000" pitchFamily="65" charset="-120"/>
                          <a:ea typeface="標楷體" panose="03000509000000000000" pitchFamily="65" charset="-120"/>
                        </a:rPr>
                        <a:t>件</a:t>
                      </a:r>
                    </a:p>
                    <a:p>
                      <a:pPr algn="dist">
                        <a:spcBef>
                          <a:spcPts val="180"/>
                        </a:spcBef>
                        <a:spcAft>
                          <a:spcPts val="180"/>
                        </a:spcAft>
                        <a:buNone/>
                      </a:pPr>
                      <a:endParaRPr lang="zh-TW" sz="1600" kern="100" dirty="0">
                        <a:solidFill>
                          <a:srgbClr val="FF0000"/>
                        </a:solidFill>
                        <a:effectLst/>
                        <a:latin typeface="標楷體" panose="03000509000000000000" pitchFamily="65" charset="-120"/>
                        <a:ea typeface="標楷體" panose="03000509000000000000" pitchFamily="65" charset="-120"/>
                      </a:endParaRPr>
                    </a:p>
                  </a:txBody>
                  <a:tcPr marL="68580" marR="68580" marT="0" marB="0"/>
                </a:tc>
                <a:tc>
                  <a:txBody>
                    <a:bodyPr/>
                    <a:lstStyle/>
                    <a:p>
                      <a:pPr marL="0" marR="0" lvl="0" indent="0" algn="dist" defTabSz="914400" rtl="0" eaLnBrk="1" fontAlgn="auto" latinLnBrk="0" hangingPunct="1">
                        <a:lnSpc>
                          <a:spcPct val="100000"/>
                        </a:lnSpc>
                        <a:spcBef>
                          <a:spcPts val="180"/>
                        </a:spcBef>
                        <a:spcAft>
                          <a:spcPts val="180"/>
                        </a:spcAft>
                        <a:buClr>
                          <a:srgbClr val="000000"/>
                        </a:buClr>
                        <a:buSzTx/>
                        <a:buFont typeface="Arial"/>
                        <a:buNone/>
                        <a:tabLst/>
                        <a:defRPr/>
                      </a:pPr>
                      <a:r>
                        <a:rPr lang="en-US" altLang="zh-TW" sz="1600" kern="100" dirty="0">
                          <a:solidFill>
                            <a:srgbClr val="FF0000"/>
                          </a:solidFill>
                          <a:effectLst/>
                          <a:latin typeface="標楷體" panose="03000509000000000000" pitchFamily="65" charset="-120"/>
                          <a:ea typeface="標楷體" panose="03000509000000000000" pitchFamily="65" charset="-120"/>
                        </a:rPr>
                        <a:t>11.</a:t>
                      </a:r>
                      <a:r>
                        <a:rPr lang="zh-TW" altLang="zh-TW" sz="1600" kern="100" dirty="0">
                          <a:solidFill>
                            <a:srgbClr val="FF0000"/>
                          </a:solidFill>
                          <a:effectLst/>
                          <a:latin typeface="標楷體" panose="03000509000000000000" pitchFamily="65" charset="-120"/>
                          <a:ea typeface="標楷體" panose="03000509000000000000" pitchFamily="65" charset="-120"/>
                        </a:rPr>
                        <a:t>取得新型、設計專利共</a:t>
                      </a:r>
                      <a:r>
                        <a:rPr lang="zh-TW" altLang="en-US" sz="1600" u="sng" kern="100" dirty="0">
                          <a:solidFill>
                            <a:srgbClr val="FF0000"/>
                          </a:solidFill>
                          <a:effectLst/>
                          <a:latin typeface="標楷體" panose="03000509000000000000" pitchFamily="65" charset="-120"/>
                          <a:ea typeface="標楷體" panose="03000509000000000000" pitchFamily="65" charset="-120"/>
                        </a:rPr>
                        <a:t>         </a:t>
                      </a:r>
                      <a:r>
                        <a:rPr lang="en-US" altLang="zh-TW" sz="1600" u="sng" kern="100" dirty="0">
                          <a:solidFill>
                            <a:srgbClr val="FF0000"/>
                          </a:solidFill>
                          <a:effectLst/>
                          <a:latin typeface="標楷體" panose="03000509000000000000" pitchFamily="65" charset="-120"/>
                          <a:ea typeface="標楷體" panose="03000509000000000000" pitchFamily="65" charset="-120"/>
                        </a:rPr>
                        <a:t>  </a:t>
                      </a:r>
                      <a:r>
                        <a:rPr lang="zh-TW" altLang="zh-TW" sz="1600" kern="100" dirty="0">
                          <a:solidFill>
                            <a:srgbClr val="FF0000"/>
                          </a:solidFill>
                          <a:effectLst/>
                          <a:latin typeface="標楷體" panose="03000509000000000000" pitchFamily="65" charset="-120"/>
                          <a:ea typeface="標楷體" panose="03000509000000000000" pitchFamily="65" charset="-120"/>
                        </a:rPr>
                        <a:t>件</a:t>
                      </a:r>
                    </a:p>
                    <a:p>
                      <a:pPr algn="dist">
                        <a:spcBef>
                          <a:spcPts val="180"/>
                        </a:spcBef>
                        <a:spcAft>
                          <a:spcPts val="180"/>
                        </a:spcAft>
                        <a:buNone/>
                      </a:pPr>
                      <a:endParaRPr lang="zh-TW" sz="1600" kern="100" dirty="0">
                        <a:solidFill>
                          <a:srgbClr val="FF0000"/>
                        </a:solidFill>
                        <a:effectLst/>
                        <a:latin typeface="標楷體" panose="03000509000000000000" pitchFamily="65" charset="-120"/>
                        <a:ea typeface="標楷體" panose="03000509000000000000" pitchFamily="65" charset="-120"/>
                      </a:endParaRPr>
                    </a:p>
                  </a:txBody>
                  <a:tcPr marL="68580" marR="68580" marT="0" marB="0"/>
                </a:tc>
                <a:tc>
                  <a:txBody>
                    <a:bodyPr/>
                    <a:lstStyle/>
                    <a:p>
                      <a:pPr marL="0" marR="0" lvl="0" indent="0" algn="dist" defTabSz="914400" rtl="0" eaLnBrk="1" fontAlgn="auto" latinLnBrk="0" hangingPunct="1">
                        <a:lnSpc>
                          <a:spcPct val="100000"/>
                        </a:lnSpc>
                        <a:spcBef>
                          <a:spcPts val="180"/>
                        </a:spcBef>
                        <a:spcAft>
                          <a:spcPts val="180"/>
                        </a:spcAft>
                        <a:buClr>
                          <a:srgbClr val="000000"/>
                        </a:buClr>
                        <a:buSzTx/>
                        <a:buFont typeface="Arial"/>
                        <a:buNone/>
                        <a:tabLst/>
                        <a:defRPr/>
                      </a:pPr>
                      <a:r>
                        <a:rPr lang="en-US" altLang="zh-TW" sz="1600" kern="100" dirty="0">
                          <a:solidFill>
                            <a:srgbClr val="FF0000"/>
                          </a:solidFill>
                          <a:effectLst/>
                          <a:latin typeface="標楷體" panose="03000509000000000000" pitchFamily="65" charset="-120"/>
                          <a:ea typeface="標楷體" panose="03000509000000000000" pitchFamily="65" charset="-120"/>
                        </a:rPr>
                        <a:t>12.</a:t>
                      </a:r>
                      <a:r>
                        <a:rPr lang="zh-TW" altLang="en-US" sz="1600" kern="100" dirty="0">
                          <a:solidFill>
                            <a:srgbClr val="FF0000"/>
                          </a:solidFill>
                          <a:effectLst/>
                          <a:latin typeface="標楷體" panose="03000509000000000000" pitchFamily="65" charset="-120"/>
                          <a:ea typeface="標楷體" panose="03000509000000000000" pitchFamily="65" charset="-120"/>
                        </a:rPr>
                        <a:t>申請</a:t>
                      </a:r>
                      <a:r>
                        <a:rPr lang="zh-TW" altLang="zh-TW" sz="1600" kern="100" dirty="0">
                          <a:solidFill>
                            <a:srgbClr val="FF0000"/>
                          </a:solidFill>
                          <a:effectLst/>
                          <a:latin typeface="標楷體" panose="03000509000000000000" pitchFamily="65" charset="-120"/>
                          <a:ea typeface="標楷體" panose="03000509000000000000" pitchFamily="65" charset="-120"/>
                        </a:rPr>
                        <a:t>新型、設計專利共</a:t>
                      </a:r>
                      <a:r>
                        <a:rPr lang="zh-TW" altLang="en-US" sz="1600" u="sng" kern="100" dirty="0">
                          <a:solidFill>
                            <a:srgbClr val="FF0000"/>
                          </a:solidFill>
                          <a:effectLst/>
                          <a:latin typeface="標楷體" panose="03000509000000000000" pitchFamily="65" charset="-120"/>
                          <a:ea typeface="標楷體" panose="03000509000000000000" pitchFamily="65" charset="-120"/>
                        </a:rPr>
                        <a:t>         </a:t>
                      </a:r>
                      <a:r>
                        <a:rPr lang="en-US" altLang="zh-TW" sz="1600" u="sng" kern="100" dirty="0">
                          <a:solidFill>
                            <a:srgbClr val="FF0000"/>
                          </a:solidFill>
                          <a:effectLst/>
                          <a:latin typeface="標楷體" panose="03000509000000000000" pitchFamily="65" charset="-120"/>
                          <a:ea typeface="標楷體" panose="03000509000000000000" pitchFamily="65" charset="-120"/>
                        </a:rPr>
                        <a:t>  </a:t>
                      </a:r>
                      <a:r>
                        <a:rPr lang="zh-TW" altLang="zh-TW" sz="1600" kern="100" dirty="0">
                          <a:solidFill>
                            <a:srgbClr val="FF0000"/>
                          </a:solidFill>
                          <a:effectLst/>
                          <a:latin typeface="標楷體" panose="03000509000000000000" pitchFamily="65" charset="-120"/>
                          <a:ea typeface="標楷體" panose="03000509000000000000" pitchFamily="65" charset="-120"/>
                        </a:rPr>
                        <a:t>件</a:t>
                      </a:r>
                    </a:p>
                    <a:p>
                      <a:pPr algn="dist">
                        <a:spcBef>
                          <a:spcPts val="180"/>
                        </a:spcBef>
                        <a:spcAft>
                          <a:spcPts val="180"/>
                        </a:spcAft>
                        <a:buNone/>
                      </a:pPr>
                      <a:endParaRPr lang="zh-TW" sz="1600" kern="100" dirty="0">
                        <a:solidFill>
                          <a:srgbClr val="FF0000"/>
                        </a:solidFill>
                        <a:effectLst/>
                        <a:latin typeface="標楷體" panose="03000509000000000000" pitchFamily="65" charset="-120"/>
                        <a:ea typeface="標楷體" panose="03000509000000000000" pitchFamily="65" charset="-120"/>
                      </a:endParaRPr>
                    </a:p>
                  </a:txBody>
                  <a:tcPr marL="68580" marR="68580" marT="0" marB="0"/>
                </a:tc>
                <a:extLst>
                  <a:ext uri="{0D108BD9-81ED-4DB2-BD59-A6C34878D82A}">
                    <a16:rowId xmlns:a16="http://schemas.microsoft.com/office/drawing/2014/main" val="2549003364"/>
                  </a:ext>
                </a:extLst>
              </a:tr>
              <a:tr h="1156169">
                <a:tc>
                  <a:txBody>
                    <a:bodyPr/>
                    <a:lstStyle/>
                    <a:p>
                      <a:pPr algn="dist">
                        <a:spcBef>
                          <a:spcPts val="180"/>
                        </a:spcBef>
                        <a:spcAft>
                          <a:spcPts val="180"/>
                        </a:spcAft>
                        <a:buNone/>
                      </a:pPr>
                      <a:r>
                        <a:rPr lang="en-US" altLang="zh-TW" sz="1600" kern="100" dirty="0">
                          <a:solidFill>
                            <a:srgbClr val="FF0000"/>
                          </a:solidFill>
                          <a:effectLst/>
                          <a:latin typeface="標楷體" panose="03000509000000000000" pitchFamily="65" charset="-120"/>
                          <a:ea typeface="標楷體" panose="03000509000000000000" pitchFamily="65" charset="-120"/>
                        </a:rPr>
                        <a:t>13</a:t>
                      </a:r>
                      <a:r>
                        <a:rPr lang="en-US" sz="1600" kern="100" dirty="0">
                          <a:solidFill>
                            <a:srgbClr val="FF0000"/>
                          </a:solidFill>
                          <a:effectLst/>
                          <a:latin typeface="標楷體" panose="03000509000000000000" pitchFamily="65" charset="-120"/>
                          <a:ea typeface="標楷體" panose="03000509000000000000" pitchFamily="65" charset="-120"/>
                        </a:rPr>
                        <a:t>.</a:t>
                      </a:r>
                      <a:r>
                        <a:rPr lang="zh-TW" sz="1600" kern="100" dirty="0">
                          <a:solidFill>
                            <a:srgbClr val="FF0000"/>
                          </a:solidFill>
                          <a:effectLst/>
                          <a:latin typeface="標楷體" panose="03000509000000000000" pitchFamily="65" charset="-120"/>
                          <a:ea typeface="標楷體" panose="03000509000000000000" pitchFamily="65" charset="-120"/>
                        </a:rPr>
                        <a:t>研討會論文共</a:t>
                      </a:r>
                      <a:r>
                        <a:rPr lang="zh-TW" sz="1600" u="sng" kern="100" dirty="0">
                          <a:solidFill>
                            <a:srgbClr val="FF0000"/>
                          </a:solidFill>
                          <a:effectLst/>
                          <a:latin typeface="標楷體" panose="03000509000000000000" pitchFamily="65" charset="-120"/>
                          <a:ea typeface="標楷體" panose="03000509000000000000" pitchFamily="65" charset="-120"/>
                        </a:rPr>
                        <a:t> </a:t>
                      </a:r>
                      <a:r>
                        <a:rPr lang="zh-TW" altLang="en-US" sz="1600" u="sng" kern="100" dirty="0">
                          <a:solidFill>
                            <a:srgbClr val="FF0000"/>
                          </a:solidFill>
                          <a:effectLst/>
                          <a:latin typeface="標楷體" panose="03000509000000000000" pitchFamily="65" charset="-120"/>
                          <a:ea typeface="標楷體" panose="03000509000000000000" pitchFamily="65" charset="-120"/>
                        </a:rPr>
                        <a:t>   </a:t>
                      </a:r>
                      <a:r>
                        <a:rPr lang="en-US" sz="1600" u="sng" kern="100" dirty="0">
                          <a:solidFill>
                            <a:srgbClr val="FF0000"/>
                          </a:solidFill>
                          <a:effectLst/>
                          <a:latin typeface="標楷體" panose="03000509000000000000" pitchFamily="65" charset="-120"/>
                          <a:ea typeface="標楷體" panose="03000509000000000000" pitchFamily="65" charset="-120"/>
                        </a:rPr>
                        <a:t>        </a:t>
                      </a:r>
                      <a:r>
                        <a:rPr lang="zh-TW" sz="1600" kern="100" dirty="0">
                          <a:solidFill>
                            <a:srgbClr val="FF0000"/>
                          </a:solidFill>
                          <a:effectLst/>
                          <a:latin typeface="標楷體" panose="03000509000000000000" pitchFamily="65" charset="-120"/>
                          <a:ea typeface="標楷體" panose="03000509000000000000" pitchFamily="65" charset="-120"/>
                        </a:rPr>
                        <a:t>篇</a:t>
                      </a:r>
                    </a:p>
                  </a:txBody>
                  <a:tcPr marL="68580" marR="68580" marT="0" marB="0"/>
                </a:tc>
                <a:tc>
                  <a:txBody>
                    <a:bodyPr/>
                    <a:lstStyle/>
                    <a:p>
                      <a:pPr>
                        <a:spcBef>
                          <a:spcPts val="180"/>
                        </a:spcBef>
                        <a:spcAft>
                          <a:spcPts val="180"/>
                        </a:spcAft>
                        <a:buNone/>
                      </a:pPr>
                      <a:r>
                        <a:rPr lang="en-US" sz="1600" kern="100" dirty="0">
                          <a:solidFill>
                            <a:srgbClr val="FF0000"/>
                          </a:solidFill>
                          <a:effectLst/>
                          <a:latin typeface="標楷體" panose="03000509000000000000" pitchFamily="65" charset="-120"/>
                          <a:ea typeface="標楷體" panose="03000509000000000000" pitchFamily="65" charset="-120"/>
                        </a:rPr>
                        <a:t>1</a:t>
                      </a:r>
                      <a:r>
                        <a:rPr lang="en-US" altLang="zh-TW" sz="1600" kern="100" dirty="0">
                          <a:solidFill>
                            <a:srgbClr val="FF0000"/>
                          </a:solidFill>
                          <a:effectLst/>
                          <a:latin typeface="標楷體" panose="03000509000000000000" pitchFamily="65" charset="-120"/>
                          <a:ea typeface="標楷體" panose="03000509000000000000" pitchFamily="65" charset="-120"/>
                        </a:rPr>
                        <a:t>4</a:t>
                      </a:r>
                      <a:r>
                        <a:rPr lang="en-US" sz="1600" kern="100" dirty="0">
                          <a:solidFill>
                            <a:srgbClr val="FF0000"/>
                          </a:solidFill>
                          <a:effectLst/>
                          <a:latin typeface="標楷體" panose="03000509000000000000" pitchFamily="65" charset="-120"/>
                          <a:ea typeface="標楷體" panose="03000509000000000000" pitchFamily="65" charset="-120"/>
                        </a:rPr>
                        <a:t>.</a:t>
                      </a:r>
                      <a:r>
                        <a:rPr lang="zh-TW" sz="1600" kern="100" dirty="0">
                          <a:solidFill>
                            <a:srgbClr val="FF0000"/>
                          </a:solidFill>
                          <a:effectLst/>
                          <a:latin typeface="標楷體" panose="03000509000000000000" pitchFamily="65" charset="-120"/>
                          <a:ea typeface="標楷體" panose="03000509000000000000" pitchFamily="65" charset="-120"/>
                        </a:rPr>
                        <a:t>報告共</a:t>
                      </a:r>
                      <a:r>
                        <a:rPr lang="en-US" sz="1600" u="sng" kern="100" dirty="0">
                          <a:solidFill>
                            <a:srgbClr val="FF0000"/>
                          </a:solidFill>
                          <a:effectLst/>
                          <a:latin typeface="標楷體" panose="03000509000000000000" pitchFamily="65" charset="-120"/>
                          <a:ea typeface="標楷體" panose="03000509000000000000" pitchFamily="65" charset="-120"/>
                        </a:rPr>
                        <a:t>                </a:t>
                      </a:r>
                      <a:r>
                        <a:rPr lang="zh-TW" sz="1600" u="sng" kern="100" dirty="0">
                          <a:solidFill>
                            <a:srgbClr val="FF0000"/>
                          </a:solidFill>
                          <a:effectLst/>
                          <a:latin typeface="標楷體" panose="03000509000000000000" pitchFamily="65" charset="-120"/>
                          <a:ea typeface="標楷體" panose="03000509000000000000" pitchFamily="65" charset="-120"/>
                        </a:rPr>
                        <a:t>件</a:t>
                      </a:r>
                      <a:endParaRPr lang="zh-TW" sz="1600" kern="100" dirty="0">
                        <a:solidFill>
                          <a:srgbClr val="FF0000"/>
                        </a:solidFill>
                        <a:effectLst/>
                        <a:latin typeface="標楷體" panose="03000509000000000000" pitchFamily="65" charset="-120"/>
                        <a:ea typeface="標楷體" panose="03000509000000000000" pitchFamily="65" charset="-120"/>
                      </a:endParaRPr>
                    </a:p>
                  </a:txBody>
                  <a:tcPr marL="68580" marR="68580" marT="0" marB="0"/>
                </a:tc>
                <a:tc>
                  <a:txBody>
                    <a:bodyPr/>
                    <a:lstStyle/>
                    <a:p>
                      <a:pPr>
                        <a:spcBef>
                          <a:spcPts val="180"/>
                        </a:spcBef>
                        <a:spcAft>
                          <a:spcPts val="180"/>
                        </a:spcAft>
                        <a:buNone/>
                      </a:pPr>
                      <a:endParaRPr lang="zh-TW" sz="1600" kern="100" dirty="0">
                        <a:solidFill>
                          <a:srgbClr val="FF0000"/>
                        </a:solidFill>
                        <a:effectLst/>
                        <a:latin typeface="標楷體" panose="03000509000000000000" pitchFamily="65" charset="-120"/>
                        <a:ea typeface="標楷體" panose="03000509000000000000" pitchFamily="65" charset="-120"/>
                      </a:endParaRPr>
                    </a:p>
                  </a:txBody>
                  <a:tcPr marL="68580" marR="68580" marT="0" marB="0"/>
                </a:tc>
                <a:extLst>
                  <a:ext uri="{0D108BD9-81ED-4DB2-BD59-A6C34878D82A}">
                    <a16:rowId xmlns:a16="http://schemas.microsoft.com/office/drawing/2014/main" val="2051845286"/>
                  </a:ext>
                </a:extLst>
              </a:tr>
            </a:tbl>
          </a:graphicData>
        </a:graphic>
      </p:graphicFrame>
      <p:sp>
        <p:nvSpPr>
          <p:cNvPr id="8" name="Google Shape;147;p10">
            <a:extLst>
              <a:ext uri="{FF2B5EF4-FFF2-40B4-BE49-F238E27FC236}">
                <a16:creationId xmlns:a16="http://schemas.microsoft.com/office/drawing/2014/main" id="{15DC2298-0A54-C273-DADE-810988F56C06}"/>
              </a:ext>
            </a:extLst>
          </p:cNvPr>
          <p:cNvSpPr txBox="1"/>
          <p:nvPr/>
        </p:nvSpPr>
        <p:spPr>
          <a:xfrm>
            <a:off x="8029574" y="5280673"/>
            <a:ext cx="4972051" cy="1338788"/>
          </a:xfrm>
          <a:prstGeom prst="rect">
            <a:avLst/>
          </a:prstGeom>
          <a:solidFill>
            <a:srgbClr val="F9DDF0"/>
          </a:solidFill>
          <a:ln>
            <a:noFill/>
          </a:ln>
          <a:effectLst>
            <a:outerShdw blurRad="50800" dist="38100" dir="2700000" algn="tl" rotWithShape="0">
              <a:srgbClr val="000000">
                <a:alpha val="40000"/>
              </a:srgbClr>
            </a:outerShdw>
          </a:effectLst>
        </p:spPr>
        <p:txBody>
          <a:bodyPr spcFirstLastPara="1" wrap="square" lIns="91425" tIns="45700" rIns="91425" bIns="45700" anchor="t" anchorCtr="0">
            <a:spAutoFit/>
          </a:bodyPr>
          <a:lstStyle/>
          <a:p>
            <a:pPr marL="0" marR="0" lvl="0" indent="0" algn="l" rtl="0">
              <a:lnSpc>
                <a:spcPct val="150000"/>
              </a:lnSpc>
              <a:spcBef>
                <a:spcPts val="0"/>
              </a:spcBef>
              <a:spcAft>
                <a:spcPts val="0"/>
              </a:spcAft>
              <a:buClr>
                <a:srgbClr val="000000"/>
              </a:buClr>
              <a:buSzPts val="1800"/>
              <a:buFont typeface="Arial"/>
              <a:buNone/>
            </a:pPr>
            <a:r>
              <a:rPr lang="zh-TW" sz="1800" b="1" i="0" u="none" strike="noStrike" cap="none" dirty="0">
                <a:solidFill>
                  <a:schemeClr val="dk1"/>
                </a:solidFill>
                <a:latin typeface="標楷體" panose="03000509000000000000" pitchFamily="65" charset="-120"/>
                <a:ea typeface="標楷體" panose="03000509000000000000" pitchFamily="65" charset="-120"/>
                <a:cs typeface="Microsoft JhengHei"/>
                <a:sym typeface="Microsoft JhengHei"/>
              </a:rPr>
              <a:t>小提醒</a:t>
            </a:r>
            <a:endParaRPr sz="1800" b="1" i="0" u="none" strike="noStrike" cap="none" dirty="0">
              <a:solidFill>
                <a:schemeClr val="dk1"/>
              </a:solidFill>
              <a:latin typeface="標楷體" panose="03000509000000000000" pitchFamily="65" charset="-120"/>
              <a:ea typeface="標楷體" panose="03000509000000000000" pitchFamily="65" charset="-120"/>
              <a:cs typeface="Microsoft JhengHei"/>
              <a:sym typeface="Microsoft JhengHei"/>
            </a:endParaRPr>
          </a:p>
          <a:p>
            <a:pPr marL="0" marR="0" lvl="0" indent="0" algn="l" rtl="0">
              <a:lnSpc>
                <a:spcPct val="150000"/>
              </a:lnSpc>
              <a:spcBef>
                <a:spcPts val="0"/>
              </a:spcBef>
              <a:spcAft>
                <a:spcPts val="0"/>
              </a:spcAft>
              <a:buClr>
                <a:srgbClr val="000000"/>
              </a:buClr>
              <a:buSzPts val="1800"/>
              <a:buFont typeface="Arial"/>
              <a:buNone/>
            </a:pPr>
            <a:r>
              <a:rPr lang="zh-TW" altLang="en-US" sz="1800" b="0" i="0" u="none" strike="noStrike" cap="none" dirty="0">
                <a:solidFill>
                  <a:schemeClr val="dk1"/>
                </a:solidFill>
                <a:latin typeface="標楷體" panose="03000509000000000000" pitchFamily="65" charset="-120"/>
                <a:ea typeface="標楷體" panose="03000509000000000000" pitchFamily="65" charset="-120"/>
                <a:cs typeface="Microsoft JhengHei"/>
                <a:sym typeface="Microsoft JhengHei"/>
              </a:rPr>
              <a:t>下方說明可以自行刪減。</a:t>
            </a:r>
            <a:endParaRPr sz="1800" b="0" i="0" u="none" strike="noStrike" cap="none" dirty="0">
              <a:solidFill>
                <a:schemeClr val="dk1"/>
              </a:solidFill>
              <a:latin typeface="標楷體" panose="03000509000000000000" pitchFamily="65" charset="-120"/>
              <a:ea typeface="標楷體" panose="03000509000000000000" pitchFamily="65" charset="-120"/>
              <a:cs typeface="Microsoft JhengHei"/>
              <a:sym typeface="Microsoft JhengHei"/>
            </a:endParaRPr>
          </a:p>
          <a:p>
            <a:pPr marL="0" marR="0" lvl="0" indent="0" algn="l" rtl="0">
              <a:lnSpc>
                <a:spcPct val="150000"/>
              </a:lnSpc>
              <a:spcBef>
                <a:spcPts val="0"/>
              </a:spcBef>
              <a:spcAft>
                <a:spcPts val="0"/>
              </a:spcAft>
              <a:buClr>
                <a:srgbClr val="000000"/>
              </a:buClr>
              <a:buSzPts val="1800"/>
              <a:buFont typeface="Arial"/>
              <a:buNone/>
            </a:pPr>
            <a:r>
              <a:rPr lang="zh-TW" sz="1800" b="0" i="0" u="none" strike="noStrike" cap="none" dirty="0">
                <a:solidFill>
                  <a:srgbClr val="FF0000"/>
                </a:solidFill>
                <a:latin typeface="標楷體" panose="03000509000000000000" pitchFamily="65" charset="-120"/>
                <a:ea typeface="標楷體" panose="03000509000000000000" pitchFamily="65" charset="-120"/>
                <a:cs typeface="Microsoft JhengHei"/>
                <a:sym typeface="Microsoft JhengHei"/>
              </a:rPr>
              <a:t>(製作正式簡報時，請將小提醒刪除)</a:t>
            </a:r>
            <a:endParaRPr sz="1400" b="0" i="0" u="none" strike="noStrike" cap="none" dirty="0">
              <a:solidFill>
                <a:srgbClr val="000000"/>
              </a:solidFill>
              <a:latin typeface="標楷體" panose="03000509000000000000" pitchFamily="65" charset="-120"/>
              <a:ea typeface="標楷體" panose="03000509000000000000" pitchFamily="65" charset="-120"/>
              <a:sym typeface="Arial"/>
            </a:endParaRPr>
          </a:p>
        </p:txBody>
      </p:sp>
    </p:spTree>
    <p:extLst>
      <p:ext uri="{BB962C8B-B14F-4D97-AF65-F5344CB8AC3E}">
        <p14:creationId xmlns:p14="http://schemas.microsoft.com/office/powerpoint/2010/main" val="28383378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字版面配置區 2"/>
          <p:cNvSpPr>
            <a:spLocks noGrp="1"/>
          </p:cNvSpPr>
          <p:nvPr>
            <p:ph type="body" idx="1"/>
          </p:nvPr>
        </p:nvSpPr>
        <p:spPr>
          <a:xfrm>
            <a:off x="212035" y="106017"/>
            <a:ext cx="11860695" cy="6334540"/>
          </a:xfrm>
        </p:spPr>
        <p:txBody>
          <a:bodyPr>
            <a:normAutofit fontScale="25000" lnSpcReduction="20000"/>
          </a:bodyPr>
          <a:lstStyle/>
          <a:p>
            <a:pPr marL="114300" indent="0">
              <a:buNone/>
            </a:pPr>
            <a:r>
              <a:rPr lang="zh-TW" altLang="en-US" sz="8000" b="1" dirty="0">
                <a:solidFill>
                  <a:schemeClr val="tx1"/>
                </a:solidFill>
                <a:latin typeface="標楷體" panose="03000509000000000000" pitchFamily="65" charset="-120"/>
                <a:ea typeface="標楷體" panose="03000509000000000000" pitchFamily="65" charset="-120"/>
              </a:rPr>
              <a:t>提醒：量化效益填寫說明簡報時</a:t>
            </a:r>
            <a:r>
              <a:rPr lang="en-US" altLang="zh-TW" sz="8000" b="1" dirty="0">
                <a:solidFill>
                  <a:schemeClr val="tx1"/>
                </a:solidFill>
                <a:latin typeface="標楷體" panose="03000509000000000000" pitchFamily="65" charset="-120"/>
                <a:ea typeface="標楷體" panose="03000509000000000000" pitchFamily="65" charset="-120"/>
              </a:rPr>
              <a:t>(</a:t>
            </a:r>
            <a:r>
              <a:rPr lang="zh-TW" altLang="en-US" sz="8000" b="1" dirty="0">
                <a:solidFill>
                  <a:schemeClr val="tx1"/>
                </a:solidFill>
                <a:latin typeface="標楷體" panose="03000509000000000000" pitchFamily="65" charset="-120"/>
                <a:ea typeface="標楷體" panose="03000509000000000000" pitchFamily="65" charset="-120"/>
              </a:rPr>
              <a:t>請刪除此頁，謝謝</a:t>
            </a:r>
            <a:r>
              <a:rPr lang="en-US" altLang="zh-TW" sz="8000" b="1" dirty="0">
                <a:solidFill>
                  <a:schemeClr val="tx1"/>
                </a:solidFill>
                <a:latin typeface="標楷體" panose="03000509000000000000" pitchFamily="65" charset="-120"/>
                <a:ea typeface="標楷體" panose="03000509000000000000" pitchFamily="65" charset="-120"/>
              </a:rPr>
              <a:t>)</a:t>
            </a:r>
            <a:endParaRPr lang="en-US" altLang="zh-TW" sz="8000" b="1" dirty="0">
              <a:solidFill>
                <a:srgbClr val="FF0000"/>
              </a:solidFill>
              <a:latin typeface="標楷體" panose="03000509000000000000" pitchFamily="65" charset="-120"/>
              <a:ea typeface="標楷體" panose="03000509000000000000" pitchFamily="65" charset="-120"/>
            </a:endParaRPr>
          </a:p>
          <a:p>
            <a:pPr marL="114300" indent="0">
              <a:spcBef>
                <a:spcPts val="1200"/>
              </a:spcBef>
              <a:buNone/>
            </a:pPr>
            <a:r>
              <a:rPr lang="en-US" altLang="zh-TW" sz="8000" b="1" dirty="0">
                <a:solidFill>
                  <a:srgbClr val="FF0000"/>
                </a:solidFill>
                <a:latin typeface="標楷體" panose="03000509000000000000" pitchFamily="65" charset="-120"/>
                <a:ea typeface="標楷體" panose="03000509000000000000" pitchFamily="65" charset="-120"/>
              </a:rPr>
              <a:t>1.</a:t>
            </a:r>
            <a:r>
              <a:rPr lang="zh-TW" altLang="en-US" sz="8000" b="1" dirty="0">
                <a:solidFill>
                  <a:srgbClr val="FF0000"/>
                </a:solidFill>
                <a:latin typeface="標楷體" panose="03000509000000000000" pitchFamily="65" charset="-120"/>
                <a:ea typeface="標楷體" panose="03000509000000000000" pitchFamily="65" charset="-120"/>
              </a:rPr>
              <a:t>增加產值：本計畫</a:t>
            </a:r>
            <a:r>
              <a:rPr lang="en-US" altLang="zh-TW" sz="8000" b="1" dirty="0">
                <a:solidFill>
                  <a:srgbClr val="FF0000"/>
                </a:solidFill>
                <a:latin typeface="標楷體" panose="03000509000000000000" pitchFamily="65" charset="-120"/>
                <a:ea typeface="標楷體" panose="03000509000000000000" pitchFamily="65" charset="-120"/>
              </a:rPr>
              <a:t>/</a:t>
            </a:r>
            <a:r>
              <a:rPr lang="zh-TW" altLang="en-US" sz="8000" b="1" dirty="0">
                <a:solidFill>
                  <a:srgbClr val="FF0000"/>
                </a:solidFill>
                <a:latin typeface="標楷體" panose="03000509000000000000" pitchFamily="65" charset="-120"/>
                <a:ea typeface="標楷體" panose="03000509000000000000" pitchFamily="65" charset="-120"/>
              </a:rPr>
              <a:t>服務所產生之營業額</a:t>
            </a:r>
          </a:p>
          <a:p>
            <a:pPr marL="114300" indent="0">
              <a:spcBef>
                <a:spcPts val="1200"/>
              </a:spcBef>
              <a:buNone/>
            </a:pPr>
            <a:r>
              <a:rPr lang="en-US" altLang="zh-TW" sz="8000" b="1" dirty="0">
                <a:solidFill>
                  <a:srgbClr val="FF0000"/>
                </a:solidFill>
                <a:latin typeface="標楷體" panose="03000509000000000000" pitchFamily="65" charset="-120"/>
                <a:ea typeface="標楷體" panose="03000509000000000000" pitchFamily="65" charset="-120"/>
              </a:rPr>
              <a:t>2.</a:t>
            </a:r>
            <a:r>
              <a:rPr lang="zh-TW" altLang="en-US" sz="8000" b="1" dirty="0">
                <a:solidFill>
                  <a:srgbClr val="FF0000"/>
                </a:solidFill>
                <a:latin typeface="標楷體" panose="03000509000000000000" pitchFamily="65" charset="-120"/>
                <a:ea typeface="標楷體" panose="03000509000000000000" pitchFamily="65" charset="-120"/>
              </a:rPr>
              <a:t>本計畫預期產出特色產品：需與計畫類別相關之</a:t>
            </a:r>
            <a:r>
              <a:rPr lang="zh-TW" altLang="en-US" sz="8000" b="1">
                <a:solidFill>
                  <a:srgbClr val="FF0000"/>
                </a:solidFill>
                <a:latin typeface="標楷體" panose="03000509000000000000" pitchFamily="65" charset="-120"/>
                <a:ea typeface="標楷體" panose="03000509000000000000" pitchFamily="65" charset="-120"/>
              </a:rPr>
              <a:t>特色產品，</a:t>
            </a:r>
            <a:r>
              <a:rPr lang="zh-TW" altLang="en-US" sz="8000" b="1" dirty="0">
                <a:solidFill>
                  <a:srgbClr val="FF0000"/>
                </a:solidFill>
                <a:latin typeface="標楷體" panose="03000509000000000000" pitchFamily="65" charset="-120"/>
                <a:ea typeface="標楷體" panose="03000509000000000000" pitchFamily="65" charset="-120"/>
              </a:rPr>
              <a:t>僅產出換新包裝袋、包裝紙盒則無法計入</a:t>
            </a:r>
            <a:endParaRPr lang="en-US" altLang="zh-TW" sz="8000" b="1" dirty="0">
              <a:solidFill>
                <a:srgbClr val="FF0000"/>
              </a:solidFill>
              <a:latin typeface="標楷體" panose="03000509000000000000" pitchFamily="65" charset="-120"/>
              <a:ea typeface="標楷體" panose="03000509000000000000" pitchFamily="65" charset="-120"/>
            </a:endParaRPr>
          </a:p>
          <a:p>
            <a:pPr marL="114300" indent="0">
              <a:buNone/>
            </a:pPr>
            <a:r>
              <a:rPr lang="en-US" altLang="zh-TW" sz="8000" b="1" dirty="0">
                <a:solidFill>
                  <a:srgbClr val="FF0000"/>
                </a:solidFill>
                <a:latin typeface="標楷體" panose="03000509000000000000" pitchFamily="65" charset="-120"/>
                <a:ea typeface="標楷體" panose="03000509000000000000" pitchFamily="65" charset="-120"/>
              </a:rPr>
              <a:t>3.</a:t>
            </a:r>
            <a:r>
              <a:rPr lang="zh-TW" altLang="en-US" sz="8000" b="1" dirty="0">
                <a:solidFill>
                  <a:srgbClr val="FF0000"/>
                </a:solidFill>
                <a:latin typeface="標楷體" panose="03000509000000000000" pitchFamily="65" charset="-120"/>
                <a:ea typeface="標楷體" panose="03000509000000000000" pitchFamily="65" charset="-120"/>
              </a:rPr>
              <a:t>衍生特色商品：計畫過程中產出原本計畫外的相關產品</a:t>
            </a:r>
            <a:endParaRPr lang="en-US" altLang="zh-TW" sz="8000" b="1" dirty="0">
              <a:solidFill>
                <a:srgbClr val="FF0000"/>
              </a:solidFill>
              <a:latin typeface="標楷體" panose="03000509000000000000" pitchFamily="65" charset="-120"/>
              <a:ea typeface="標楷體" panose="03000509000000000000" pitchFamily="65" charset="-120"/>
            </a:endParaRPr>
          </a:p>
          <a:p>
            <a:pPr marL="114300" indent="0">
              <a:spcBef>
                <a:spcPts val="1200"/>
              </a:spcBef>
              <a:buNone/>
            </a:pPr>
            <a:r>
              <a:rPr lang="en-US" altLang="zh-TW" sz="8000" b="1" dirty="0">
                <a:solidFill>
                  <a:srgbClr val="FF0000"/>
                </a:solidFill>
                <a:latin typeface="標楷體" panose="03000509000000000000" pitchFamily="65" charset="-120"/>
                <a:ea typeface="標楷體" panose="03000509000000000000" pitchFamily="65" charset="-120"/>
              </a:rPr>
              <a:t>4.</a:t>
            </a:r>
            <a:r>
              <a:rPr lang="zh-TW" altLang="en-US" sz="8000" b="1" dirty="0">
                <a:solidFill>
                  <a:srgbClr val="FF0000"/>
                </a:solidFill>
                <a:latin typeface="標楷體" panose="03000509000000000000" pitchFamily="65" charset="-120"/>
                <a:ea typeface="標楷體" panose="03000509000000000000" pitchFamily="65" charset="-120"/>
              </a:rPr>
              <a:t>投入研發費用：本費用不包含本計畫政府補助及公司自籌款</a:t>
            </a:r>
            <a:endParaRPr lang="en-US" altLang="zh-TW" sz="8000" b="1" dirty="0">
              <a:solidFill>
                <a:srgbClr val="FF0000"/>
              </a:solidFill>
              <a:latin typeface="標楷體" panose="03000509000000000000" pitchFamily="65" charset="-120"/>
              <a:ea typeface="標楷體" panose="03000509000000000000" pitchFamily="65" charset="-120"/>
            </a:endParaRPr>
          </a:p>
          <a:p>
            <a:pPr marL="114300" indent="0">
              <a:spcBef>
                <a:spcPts val="1200"/>
              </a:spcBef>
              <a:buNone/>
            </a:pPr>
            <a:r>
              <a:rPr lang="en-US" altLang="zh-TW" sz="8000" b="1" dirty="0">
                <a:solidFill>
                  <a:srgbClr val="FF0000"/>
                </a:solidFill>
                <a:latin typeface="標楷體" panose="03000509000000000000" pitchFamily="65" charset="-120"/>
                <a:ea typeface="標楷體" panose="03000509000000000000" pitchFamily="65" charset="-120"/>
              </a:rPr>
              <a:t>5.</a:t>
            </a:r>
            <a:r>
              <a:rPr lang="zh-TW" altLang="en-US" sz="8000" b="1" dirty="0">
                <a:solidFill>
                  <a:srgbClr val="FF0000"/>
                </a:solidFill>
                <a:latin typeface="標楷體" panose="03000509000000000000" pitchFamily="65" charset="-120"/>
                <a:ea typeface="標楷體" panose="03000509000000000000" pitchFamily="65" charset="-120"/>
              </a:rPr>
              <a:t>促成投資額：因計畫產品</a:t>
            </a:r>
            <a:r>
              <a:rPr lang="en-US" altLang="zh-TW" sz="8000" b="1" dirty="0">
                <a:solidFill>
                  <a:srgbClr val="FF0000"/>
                </a:solidFill>
                <a:latin typeface="標楷體" panose="03000509000000000000" pitchFamily="65" charset="-120"/>
                <a:ea typeface="標楷體" panose="03000509000000000000" pitchFamily="65" charset="-120"/>
              </a:rPr>
              <a:t>/</a:t>
            </a:r>
            <a:r>
              <a:rPr lang="zh-TW" altLang="en-US" sz="8000" b="1" dirty="0">
                <a:solidFill>
                  <a:srgbClr val="FF0000"/>
                </a:solidFill>
                <a:latin typeface="標楷體" panose="03000509000000000000" pitchFamily="65" charset="-120"/>
                <a:ea typeface="標楷體" panose="03000509000000000000" pitchFamily="65" charset="-120"/>
              </a:rPr>
              <a:t>服務吸引的額外投資金額</a:t>
            </a:r>
            <a:endParaRPr lang="en-US" altLang="zh-TW" sz="8000" b="1" dirty="0">
              <a:solidFill>
                <a:srgbClr val="FF0000"/>
              </a:solidFill>
              <a:latin typeface="標楷體" panose="03000509000000000000" pitchFamily="65" charset="-120"/>
              <a:ea typeface="標楷體" panose="03000509000000000000" pitchFamily="65" charset="-120"/>
            </a:endParaRPr>
          </a:p>
          <a:p>
            <a:pPr marL="114300" indent="0">
              <a:spcBef>
                <a:spcPts val="1200"/>
              </a:spcBef>
              <a:buNone/>
            </a:pPr>
            <a:r>
              <a:rPr lang="en-US" altLang="zh-TW" sz="8000" b="1" dirty="0">
                <a:solidFill>
                  <a:srgbClr val="FF0000"/>
                </a:solidFill>
                <a:latin typeface="標楷體" panose="03000509000000000000" pitchFamily="65" charset="-120"/>
                <a:ea typeface="標楷體" panose="03000509000000000000" pitchFamily="65" charset="-120"/>
              </a:rPr>
              <a:t>6.</a:t>
            </a:r>
            <a:r>
              <a:rPr lang="zh-TW" altLang="en-US" sz="8000" b="1" dirty="0">
                <a:solidFill>
                  <a:srgbClr val="FF0000"/>
                </a:solidFill>
                <a:latin typeface="標楷體" panose="03000509000000000000" pitchFamily="65" charset="-120"/>
                <a:ea typeface="標楷體" panose="03000509000000000000" pitchFamily="65" charset="-120"/>
              </a:rPr>
              <a:t>降低成本：因計畫執行成果，可實際節省人事費、水電等可具體量化之成本</a:t>
            </a:r>
            <a:endParaRPr lang="en-US" altLang="zh-TW" sz="8000" b="1" dirty="0">
              <a:solidFill>
                <a:srgbClr val="FF0000"/>
              </a:solidFill>
              <a:latin typeface="標楷體" panose="03000509000000000000" pitchFamily="65" charset="-120"/>
              <a:ea typeface="標楷體" panose="03000509000000000000" pitchFamily="65" charset="-120"/>
            </a:endParaRPr>
          </a:p>
          <a:p>
            <a:pPr marL="114300" indent="0">
              <a:buNone/>
            </a:pPr>
            <a:r>
              <a:rPr lang="en-US" altLang="zh-TW" sz="8000" b="1" dirty="0">
                <a:solidFill>
                  <a:srgbClr val="FF0000"/>
                </a:solidFill>
                <a:latin typeface="標楷體" panose="03000509000000000000" pitchFamily="65" charset="-120"/>
                <a:ea typeface="標楷體" panose="03000509000000000000" pitchFamily="65" charset="-120"/>
              </a:rPr>
              <a:t>7.</a:t>
            </a:r>
            <a:r>
              <a:rPr lang="zh-TW" altLang="en-US" sz="8000" b="1" dirty="0">
                <a:solidFill>
                  <a:srgbClr val="FF0000"/>
                </a:solidFill>
                <a:latin typeface="標楷體" panose="03000509000000000000" pitchFamily="65" charset="-120"/>
                <a:ea typeface="標楷體" panose="03000509000000000000" pitchFamily="65" charset="-120"/>
              </a:rPr>
              <a:t>增加就業人數：需加保勞保，若其為計畫編列之待聘人員須聘用超過</a:t>
            </a:r>
            <a:r>
              <a:rPr lang="en-US" altLang="zh-TW" sz="8000" b="1" dirty="0">
                <a:solidFill>
                  <a:srgbClr val="FF0000"/>
                </a:solidFill>
                <a:latin typeface="標楷體" panose="03000509000000000000" pitchFamily="65" charset="-120"/>
                <a:ea typeface="標楷體" panose="03000509000000000000" pitchFamily="65" charset="-120"/>
              </a:rPr>
              <a:t>3</a:t>
            </a:r>
            <a:r>
              <a:rPr lang="zh-TW" altLang="en-US" sz="8000" b="1" dirty="0">
                <a:solidFill>
                  <a:srgbClr val="FF0000"/>
                </a:solidFill>
                <a:latin typeface="標楷體" panose="03000509000000000000" pitchFamily="65" charset="-120"/>
                <a:ea typeface="標楷體" panose="03000509000000000000" pitchFamily="65" charset="-120"/>
              </a:rPr>
              <a:t>個月</a:t>
            </a:r>
            <a:endParaRPr lang="en-US" altLang="zh-TW" sz="8000" b="1" dirty="0">
              <a:solidFill>
                <a:srgbClr val="FF0000"/>
              </a:solidFill>
              <a:latin typeface="標楷體" panose="03000509000000000000" pitchFamily="65" charset="-120"/>
              <a:ea typeface="標楷體" panose="03000509000000000000" pitchFamily="65" charset="-120"/>
            </a:endParaRPr>
          </a:p>
          <a:p>
            <a:pPr marL="114300" indent="0">
              <a:spcBef>
                <a:spcPts val="1200"/>
              </a:spcBef>
              <a:buNone/>
            </a:pPr>
            <a:r>
              <a:rPr lang="en-US" altLang="zh-TW" sz="8000" b="1" dirty="0">
                <a:solidFill>
                  <a:srgbClr val="FF0000"/>
                </a:solidFill>
                <a:latin typeface="標楷體" panose="03000509000000000000" pitchFamily="65" charset="-120"/>
                <a:ea typeface="標楷體" panose="03000509000000000000" pitchFamily="65" charset="-120"/>
              </a:rPr>
              <a:t>8.</a:t>
            </a:r>
            <a:r>
              <a:rPr lang="zh-TW" altLang="en-US" sz="8000" b="1" dirty="0">
                <a:solidFill>
                  <a:srgbClr val="FF0000"/>
                </a:solidFill>
                <a:latin typeface="標楷體" panose="03000509000000000000" pitchFamily="65" charset="-120"/>
                <a:ea typeface="標楷體" panose="03000509000000000000" pitchFamily="65" charset="-120"/>
              </a:rPr>
              <a:t>成立新公司</a:t>
            </a:r>
            <a:r>
              <a:rPr lang="en-US" altLang="zh-TW" sz="8000" b="1" dirty="0">
                <a:solidFill>
                  <a:srgbClr val="FF0000"/>
                </a:solidFill>
                <a:latin typeface="標楷體" panose="03000509000000000000" pitchFamily="65" charset="-120"/>
                <a:ea typeface="標楷體" panose="03000509000000000000" pitchFamily="65" charset="-120"/>
              </a:rPr>
              <a:t>/</a:t>
            </a:r>
            <a:r>
              <a:rPr lang="zh-TW" altLang="en-US" sz="8000" b="1" dirty="0">
                <a:solidFill>
                  <a:srgbClr val="FF0000"/>
                </a:solidFill>
                <a:latin typeface="標楷體" panose="03000509000000000000" pitchFamily="65" charset="-120"/>
                <a:ea typeface="標楷體" panose="03000509000000000000" pitchFamily="65" charset="-120"/>
              </a:rPr>
              <a:t>行號：因計畫關係，設立新的公司行號，且須設立於澎湖縣</a:t>
            </a:r>
            <a:endParaRPr lang="en-US" altLang="zh-TW" sz="8000" b="1" dirty="0">
              <a:solidFill>
                <a:srgbClr val="FF0000"/>
              </a:solidFill>
              <a:latin typeface="標楷體" panose="03000509000000000000" pitchFamily="65" charset="-120"/>
              <a:ea typeface="標楷體" panose="03000509000000000000" pitchFamily="65" charset="-120"/>
            </a:endParaRPr>
          </a:p>
          <a:p>
            <a:pPr marL="114300" indent="0">
              <a:spcBef>
                <a:spcPts val="1200"/>
              </a:spcBef>
              <a:buNone/>
            </a:pPr>
            <a:r>
              <a:rPr lang="en-US" altLang="zh-TW" sz="8000" b="1" dirty="0">
                <a:solidFill>
                  <a:srgbClr val="FF0000"/>
                </a:solidFill>
                <a:latin typeface="標楷體" panose="03000509000000000000" pitchFamily="65" charset="-120"/>
                <a:ea typeface="標楷體" panose="03000509000000000000" pitchFamily="65" charset="-120"/>
              </a:rPr>
              <a:t>9.</a:t>
            </a:r>
            <a:r>
              <a:rPr lang="zh-TW" altLang="en-US" sz="8000" b="1" dirty="0">
                <a:solidFill>
                  <a:srgbClr val="FF0000"/>
                </a:solidFill>
                <a:latin typeface="標楷體" panose="03000509000000000000" pitchFamily="65" charset="-120"/>
                <a:ea typeface="標楷體" panose="03000509000000000000" pitchFamily="65" charset="-120"/>
              </a:rPr>
              <a:t>取得發明專利共：須於計畫期間內完成申請並取得該專利</a:t>
            </a:r>
            <a:endParaRPr lang="en-US" altLang="zh-TW" sz="8000" b="1" dirty="0">
              <a:solidFill>
                <a:srgbClr val="FF0000"/>
              </a:solidFill>
              <a:latin typeface="標楷體" panose="03000509000000000000" pitchFamily="65" charset="-120"/>
              <a:ea typeface="標楷體" panose="03000509000000000000" pitchFamily="65" charset="-120"/>
            </a:endParaRPr>
          </a:p>
          <a:p>
            <a:pPr marL="114300" indent="0">
              <a:spcBef>
                <a:spcPts val="1200"/>
              </a:spcBef>
              <a:buNone/>
            </a:pPr>
            <a:r>
              <a:rPr lang="en-US" altLang="zh-TW" sz="8000" b="1" dirty="0">
                <a:solidFill>
                  <a:srgbClr val="FF0000"/>
                </a:solidFill>
                <a:latin typeface="標楷體" panose="03000509000000000000" pitchFamily="65" charset="-120"/>
                <a:ea typeface="標楷體" panose="03000509000000000000" pitchFamily="65" charset="-120"/>
              </a:rPr>
              <a:t>10.</a:t>
            </a:r>
            <a:r>
              <a:rPr lang="zh-TW" altLang="en-US" sz="8000" b="1" dirty="0">
                <a:solidFill>
                  <a:srgbClr val="FF0000"/>
                </a:solidFill>
                <a:latin typeface="標楷體" panose="03000509000000000000" pitchFamily="65" charset="-120"/>
                <a:ea typeface="標楷體" panose="03000509000000000000" pitchFamily="65" charset="-120"/>
              </a:rPr>
              <a:t>申請發明專利共：須於計畫期間內完成申請該專利</a:t>
            </a:r>
            <a:endParaRPr lang="en-US" altLang="zh-TW" sz="8000" b="1" dirty="0">
              <a:solidFill>
                <a:srgbClr val="FF0000"/>
              </a:solidFill>
              <a:latin typeface="標楷體" panose="03000509000000000000" pitchFamily="65" charset="-120"/>
              <a:ea typeface="標楷體" panose="03000509000000000000" pitchFamily="65" charset="-120"/>
            </a:endParaRPr>
          </a:p>
          <a:p>
            <a:pPr marL="114300" indent="0">
              <a:spcBef>
                <a:spcPts val="1200"/>
              </a:spcBef>
              <a:buNone/>
            </a:pPr>
            <a:r>
              <a:rPr lang="en-US" altLang="zh-TW" sz="8000" b="1" dirty="0">
                <a:solidFill>
                  <a:srgbClr val="FF0000"/>
                </a:solidFill>
                <a:latin typeface="標楷體" panose="03000509000000000000" pitchFamily="65" charset="-120"/>
                <a:ea typeface="標楷體" panose="03000509000000000000" pitchFamily="65" charset="-120"/>
              </a:rPr>
              <a:t>11.</a:t>
            </a:r>
            <a:r>
              <a:rPr lang="zh-TW" altLang="en-US" sz="8000" b="1" dirty="0">
                <a:solidFill>
                  <a:srgbClr val="FF0000"/>
                </a:solidFill>
                <a:latin typeface="標楷體" panose="03000509000000000000" pitchFamily="65" charset="-120"/>
                <a:ea typeface="標楷體" panose="03000509000000000000" pitchFamily="65" charset="-120"/>
              </a:rPr>
              <a:t>取得新型、設計專利：須於計畫期間內完成申請並取得</a:t>
            </a:r>
            <a:endParaRPr lang="en-US" altLang="zh-TW" sz="8000" b="1" dirty="0">
              <a:solidFill>
                <a:srgbClr val="FF0000"/>
              </a:solidFill>
              <a:latin typeface="標楷體" panose="03000509000000000000" pitchFamily="65" charset="-120"/>
              <a:ea typeface="標楷體" panose="03000509000000000000" pitchFamily="65" charset="-120"/>
            </a:endParaRPr>
          </a:p>
          <a:p>
            <a:pPr marL="114300" indent="0">
              <a:spcBef>
                <a:spcPts val="1200"/>
              </a:spcBef>
              <a:buNone/>
            </a:pPr>
            <a:r>
              <a:rPr lang="en-US" altLang="zh-TW" sz="8000" b="1" dirty="0">
                <a:solidFill>
                  <a:srgbClr val="FF0000"/>
                </a:solidFill>
                <a:latin typeface="標楷體" panose="03000509000000000000" pitchFamily="65" charset="-120"/>
                <a:ea typeface="標楷體" panose="03000509000000000000" pitchFamily="65" charset="-120"/>
              </a:rPr>
              <a:t>12.</a:t>
            </a:r>
            <a:r>
              <a:rPr lang="zh-TW" altLang="en-US" sz="8000" b="1" dirty="0">
                <a:solidFill>
                  <a:srgbClr val="FF0000"/>
                </a:solidFill>
                <a:latin typeface="標楷體" panose="03000509000000000000" pitchFamily="65" charset="-120"/>
                <a:ea typeface="標楷體" panose="03000509000000000000" pitchFamily="65" charset="-120"/>
              </a:rPr>
              <a:t>申請新型、設計專利：須於計畫期間內完成申請</a:t>
            </a:r>
            <a:endParaRPr lang="en-US" altLang="zh-TW" sz="8000" b="1" dirty="0">
              <a:solidFill>
                <a:srgbClr val="FF0000"/>
              </a:solidFill>
              <a:latin typeface="標楷體" panose="03000509000000000000" pitchFamily="65" charset="-120"/>
              <a:ea typeface="標楷體" panose="03000509000000000000" pitchFamily="65" charset="-120"/>
            </a:endParaRPr>
          </a:p>
          <a:p>
            <a:pPr marL="114300" indent="0">
              <a:spcBef>
                <a:spcPts val="1200"/>
              </a:spcBef>
              <a:buNone/>
            </a:pPr>
            <a:r>
              <a:rPr lang="en-US" altLang="zh-TW" sz="8000" b="1" dirty="0">
                <a:solidFill>
                  <a:srgbClr val="FF0000"/>
                </a:solidFill>
                <a:latin typeface="標楷體" panose="03000509000000000000" pitchFamily="65" charset="-120"/>
                <a:ea typeface="標楷體" panose="03000509000000000000" pitchFamily="65" charset="-120"/>
              </a:rPr>
              <a:t>13.</a:t>
            </a:r>
            <a:r>
              <a:rPr lang="zh-TW" altLang="en-US" sz="8000" b="1" dirty="0">
                <a:solidFill>
                  <a:srgbClr val="FF0000"/>
                </a:solidFill>
                <a:latin typeface="標楷體" panose="03000509000000000000" pitchFamily="65" charset="-120"/>
                <a:ea typeface="標楷體" panose="03000509000000000000" pitchFamily="65" charset="-120"/>
              </a:rPr>
              <a:t>研討會論文：計畫期間內發表於國內或國外期刊雜誌等</a:t>
            </a:r>
            <a:endParaRPr lang="en-US" altLang="zh-TW" sz="8000" b="1" dirty="0">
              <a:solidFill>
                <a:srgbClr val="FF0000"/>
              </a:solidFill>
              <a:latin typeface="標楷體" panose="03000509000000000000" pitchFamily="65" charset="-120"/>
              <a:ea typeface="標楷體" panose="03000509000000000000" pitchFamily="65" charset="-120"/>
            </a:endParaRPr>
          </a:p>
          <a:p>
            <a:pPr marL="114300" indent="0">
              <a:spcBef>
                <a:spcPts val="1200"/>
              </a:spcBef>
              <a:buNone/>
            </a:pPr>
            <a:r>
              <a:rPr lang="en-US" altLang="zh-TW" sz="8000" b="1" dirty="0">
                <a:solidFill>
                  <a:srgbClr val="FF0000"/>
                </a:solidFill>
                <a:latin typeface="標楷體" panose="03000509000000000000" pitchFamily="65" charset="-120"/>
                <a:ea typeface="標楷體" panose="03000509000000000000" pitchFamily="65" charset="-120"/>
              </a:rPr>
              <a:t>14.</a:t>
            </a:r>
            <a:r>
              <a:rPr lang="zh-TW" altLang="en-US" sz="8000" b="1" dirty="0">
                <a:solidFill>
                  <a:srgbClr val="FF0000"/>
                </a:solidFill>
                <a:latin typeface="標楷體" panose="03000509000000000000" pitchFamily="65" charset="-120"/>
                <a:ea typeface="標楷體" panose="03000509000000000000" pitchFamily="65" charset="-120"/>
              </a:rPr>
              <a:t>報告：計畫期間內所產生出來的報告及地點</a:t>
            </a:r>
            <a:endParaRPr lang="en-US" altLang="zh-TW" sz="8000" b="1" dirty="0">
              <a:solidFill>
                <a:srgbClr val="FF0000"/>
              </a:solidFill>
              <a:latin typeface="標楷體" panose="03000509000000000000" pitchFamily="65" charset="-120"/>
              <a:ea typeface="標楷體" panose="03000509000000000000" pitchFamily="65" charset="-120"/>
            </a:endParaRPr>
          </a:p>
          <a:p>
            <a:pPr marL="114300" indent="0">
              <a:lnSpc>
                <a:spcPct val="120000"/>
              </a:lnSpc>
              <a:spcBef>
                <a:spcPts val="0"/>
              </a:spcBef>
              <a:buNone/>
            </a:pPr>
            <a:endParaRPr lang="en-US" altLang="zh-TW" sz="4200" b="1" dirty="0">
              <a:solidFill>
                <a:srgbClr val="FF0000"/>
              </a:solidFill>
              <a:latin typeface="標楷體" panose="03000509000000000000" pitchFamily="65" charset="-120"/>
              <a:ea typeface="標楷體" panose="03000509000000000000" pitchFamily="65" charset="-120"/>
            </a:endParaRPr>
          </a:p>
          <a:p>
            <a:pPr marL="114300" indent="0">
              <a:buNone/>
            </a:pPr>
            <a:endParaRPr lang="en-US" altLang="zh-TW" sz="4200" b="1" dirty="0">
              <a:solidFill>
                <a:srgbClr val="FF0000"/>
              </a:solidFill>
              <a:latin typeface="標楷體" panose="03000509000000000000" pitchFamily="65" charset="-120"/>
              <a:ea typeface="標楷體" panose="03000509000000000000" pitchFamily="65" charset="-120"/>
            </a:endParaRPr>
          </a:p>
          <a:p>
            <a:pPr marL="114300" indent="0">
              <a:buNone/>
            </a:pPr>
            <a:r>
              <a:rPr lang="en-US" altLang="zh-TW" dirty="0">
                <a:latin typeface="+mj-lt"/>
              </a:rPr>
              <a:t/>
            </a:r>
            <a:br>
              <a:rPr lang="en-US" altLang="zh-TW" dirty="0">
                <a:latin typeface="+mj-lt"/>
              </a:rPr>
            </a:br>
            <a:endParaRPr lang="zh-TW" altLang="en-US" dirty="0">
              <a:latin typeface="+mj-lt"/>
            </a:endParaRPr>
          </a:p>
        </p:txBody>
      </p:sp>
    </p:spTree>
    <p:extLst>
      <p:ext uri="{BB962C8B-B14F-4D97-AF65-F5344CB8AC3E}">
        <p14:creationId xmlns:p14="http://schemas.microsoft.com/office/powerpoint/2010/main" val="19603498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AB509E-60EB-2401-1E77-6C98F7562533}"/>
            </a:ext>
          </a:extLst>
        </p:cNvPr>
        <p:cNvGrpSpPr/>
        <p:nvPr/>
      </p:nvGrpSpPr>
      <p:grpSpPr>
        <a:xfrm>
          <a:off x="0" y="0"/>
          <a:ext cx="0" cy="0"/>
          <a:chOff x="0" y="0"/>
          <a:chExt cx="0" cy="0"/>
        </a:xfrm>
      </p:grpSpPr>
      <p:sp>
        <p:nvSpPr>
          <p:cNvPr id="2" name="標題 1">
            <a:extLst>
              <a:ext uri="{FF2B5EF4-FFF2-40B4-BE49-F238E27FC236}">
                <a16:creationId xmlns:a16="http://schemas.microsoft.com/office/drawing/2014/main" id="{788EB7B6-6BE8-9B26-AB7E-F305EA87F384}"/>
              </a:ext>
            </a:extLst>
          </p:cNvPr>
          <p:cNvSpPr>
            <a:spLocks noGrp="1"/>
          </p:cNvSpPr>
          <p:nvPr>
            <p:ph type="title"/>
          </p:nvPr>
        </p:nvSpPr>
        <p:spPr>
          <a:xfrm>
            <a:off x="0" y="0"/>
            <a:ext cx="10515600" cy="681037"/>
          </a:xfrm>
        </p:spPr>
        <p:txBody>
          <a:bodyPr>
            <a:normAutofit/>
          </a:bodyPr>
          <a:lstStyle/>
          <a:p>
            <a:r>
              <a:rPr lang="zh-TW" altLang="en-US" sz="3600" b="1" dirty="0">
                <a:solidFill>
                  <a:schemeClr val="tx1"/>
                </a:solidFill>
                <a:latin typeface="標楷體" panose="03000509000000000000" pitchFamily="65" charset="-120"/>
                <a:ea typeface="標楷體" panose="03000509000000000000" pitchFamily="65" charset="-120"/>
              </a:rPr>
              <a:t>肆、預期效益</a:t>
            </a:r>
            <a:endParaRPr lang="zh-TW" altLang="en-US" sz="3600" b="1" dirty="0">
              <a:latin typeface="標楷體" panose="03000509000000000000" pitchFamily="65" charset="-120"/>
              <a:ea typeface="標楷體" panose="03000509000000000000" pitchFamily="65" charset="-120"/>
            </a:endParaRPr>
          </a:p>
        </p:txBody>
      </p:sp>
      <p:sp>
        <p:nvSpPr>
          <p:cNvPr id="6" name="文字方塊 5">
            <a:extLst>
              <a:ext uri="{FF2B5EF4-FFF2-40B4-BE49-F238E27FC236}">
                <a16:creationId xmlns:a16="http://schemas.microsoft.com/office/drawing/2014/main" id="{2F23EB6F-B2A4-CBE0-CD26-3E08B537B5E2}"/>
              </a:ext>
            </a:extLst>
          </p:cNvPr>
          <p:cNvSpPr txBox="1"/>
          <p:nvPr/>
        </p:nvSpPr>
        <p:spPr>
          <a:xfrm>
            <a:off x="284093" y="769774"/>
            <a:ext cx="11457333" cy="2154436"/>
          </a:xfrm>
          <a:prstGeom prst="rect">
            <a:avLst/>
          </a:prstGeom>
          <a:noFill/>
        </p:spPr>
        <p:txBody>
          <a:bodyPr wrap="square" rtlCol="0">
            <a:spAutoFit/>
          </a:bodyPr>
          <a:lstStyle/>
          <a:p>
            <a:pPr marL="514350" lvl="1" indent="-514350">
              <a:buAutoNum type="arabicPeriod"/>
              <a:defRPr/>
            </a:pPr>
            <a:r>
              <a:rPr lang="zh-TW" altLang="en-US" sz="2000" u="sng" kern="100" dirty="0">
                <a:solidFill>
                  <a:srgbClr val="0000FF"/>
                </a:solidFill>
                <a:latin typeface="標楷體" panose="03000509000000000000" pitchFamily="65" charset="-120"/>
                <a:ea typeface="標楷體" panose="03000509000000000000" pitchFamily="65" charset="-120"/>
              </a:rPr>
              <a:t>請說明計畫完成後預期之國內外市場商機及效益、創新突破、產品附加價值提升、對整體產業鏈 發展、其他社會貢獻及節能減碳產出等因本計畫所產生之量化或質化效益。</a:t>
            </a:r>
            <a:endParaRPr lang="en-US" altLang="zh-TW" sz="2000" u="sng" kern="100" dirty="0">
              <a:solidFill>
                <a:srgbClr val="0000FF"/>
              </a:solidFill>
              <a:latin typeface="標楷體" panose="03000509000000000000" pitchFamily="65" charset="-120"/>
              <a:ea typeface="標楷體" panose="03000509000000000000" pitchFamily="65" charset="-120"/>
            </a:endParaRPr>
          </a:p>
          <a:p>
            <a:pPr marL="514350" lvl="1" indent="-514350">
              <a:buAutoNum type="arabicPeriod"/>
              <a:defRPr/>
            </a:pPr>
            <a:r>
              <a:rPr lang="zh-TW" altLang="en-US" sz="2000" u="sng" kern="100" dirty="0">
                <a:solidFill>
                  <a:srgbClr val="0000FF"/>
                </a:solidFill>
                <a:latin typeface="標楷體" panose="03000509000000000000" pitchFamily="65" charset="-120"/>
                <a:ea typeface="標楷體" panose="03000509000000000000" pitchFamily="65" charset="-120"/>
              </a:rPr>
              <a:t>結案三年內產出之量化效益，如：</a:t>
            </a:r>
            <a:r>
              <a:rPr lang="en-US" altLang="zh-TW" sz="2000" u="sng" kern="100" dirty="0">
                <a:solidFill>
                  <a:srgbClr val="0000FF"/>
                </a:solidFill>
                <a:latin typeface="標楷體" panose="03000509000000000000" pitchFamily="65" charset="-120"/>
                <a:ea typeface="標楷體" panose="03000509000000000000" pitchFamily="65" charset="-120"/>
              </a:rPr>
              <a:t>(1)</a:t>
            </a:r>
            <a:r>
              <a:rPr lang="zh-TW" altLang="en-US" sz="2000" u="sng" kern="100" dirty="0">
                <a:solidFill>
                  <a:srgbClr val="0000FF"/>
                </a:solidFill>
                <a:latin typeface="標楷體" panose="03000509000000000000" pitchFamily="65" charset="-120"/>
                <a:ea typeface="標楷體" panose="03000509000000000000" pitchFamily="65" charset="-120"/>
              </a:rPr>
              <a:t>預期增加產值、</a:t>
            </a:r>
            <a:r>
              <a:rPr lang="en-US" altLang="zh-TW" sz="2000" u="sng" kern="100" dirty="0">
                <a:solidFill>
                  <a:srgbClr val="0000FF"/>
                </a:solidFill>
                <a:latin typeface="標楷體" panose="03000509000000000000" pitchFamily="65" charset="-120"/>
                <a:ea typeface="標楷體" panose="03000509000000000000" pitchFamily="65" charset="-120"/>
              </a:rPr>
              <a:t>(2)</a:t>
            </a:r>
            <a:r>
              <a:rPr lang="zh-TW" altLang="en-US" sz="2000" u="sng" kern="100" dirty="0">
                <a:solidFill>
                  <a:srgbClr val="0000FF"/>
                </a:solidFill>
                <a:latin typeface="標楷體" panose="03000509000000000000" pitchFamily="65" charset="-120"/>
                <a:ea typeface="標楷體" panose="03000509000000000000" pitchFamily="65" charset="-120"/>
              </a:rPr>
              <a:t>預期產出新產品或服務、</a:t>
            </a:r>
            <a:r>
              <a:rPr lang="en-US" altLang="zh-TW" sz="2000" u="sng" kern="100" dirty="0">
                <a:solidFill>
                  <a:srgbClr val="0000FF"/>
                </a:solidFill>
                <a:latin typeface="標楷體" panose="03000509000000000000" pitchFamily="65" charset="-120"/>
                <a:ea typeface="標楷體" panose="03000509000000000000" pitchFamily="65" charset="-120"/>
              </a:rPr>
              <a:t>(3)</a:t>
            </a:r>
            <a:r>
              <a:rPr lang="zh-TW" altLang="en-US" sz="2000" u="sng" kern="100" dirty="0">
                <a:solidFill>
                  <a:srgbClr val="0000FF"/>
                </a:solidFill>
                <a:latin typeface="標楷體" panose="03000509000000000000" pitchFamily="65" charset="-120"/>
                <a:ea typeface="標楷體" panose="03000509000000000000" pitchFamily="65" charset="-120"/>
              </a:rPr>
              <a:t>預期衍生商品或服務數、</a:t>
            </a:r>
            <a:r>
              <a:rPr lang="en-US" altLang="zh-TW" sz="2000" u="sng" kern="100" dirty="0">
                <a:solidFill>
                  <a:srgbClr val="0000FF"/>
                </a:solidFill>
                <a:latin typeface="標楷體" panose="03000509000000000000" pitchFamily="65" charset="-120"/>
                <a:ea typeface="標楷體" panose="03000509000000000000" pitchFamily="65" charset="-120"/>
              </a:rPr>
              <a:t>(4)</a:t>
            </a:r>
            <a:r>
              <a:rPr lang="zh-TW" altLang="en-US" sz="2000" u="sng" kern="100" dirty="0">
                <a:solidFill>
                  <a:srgbClr val="0000FF"/>
                </a:solidFill>
                <a:latin typeface="標楷體" panose="03000509000000000000" pitchFamily="65" charset="-120"/>
                <a:ea typeface="標楷體" panose="03000509000000000000" pitchFamily="65" charset="-120"/>
              </a:rPr>
              <a:t>預期投入研發費用、</a:t>
            </a:r>
            <a:r>
              <a:rPr lang="en-US" altLang="zh-TW" sz="2000" u="sng" kern="100" dirty="0">
                <a:solidFill>
                  <a:srgbClr val="0000FF"/>
                </a:solidFill>
                <a:latin typeface="標楷體" panose="03000509000000000000" pitchFamily="65" charset="-120"/>
                <a:ea typeface="標楷體" panose="03000509000000000000" pitchFamily="65" charset="-120"/>
              </a:rPr>
              <a:t>(5)</a:t>
            </a:r>
            <a:r>
              <a:rPr lang="zh-TW" altLang="en-US" sz="2000" u="sng" kern="100" dirty="0">
                <a:solidFill>
                  <a:srgbClr val="0000FF"/>
                </a:solidFill>
                <a:latin typeface="標楷體" panose="03000509000000000000" pitchFamily="65" charset="-120"/>
                <a:ea typeface="標楷體" panose="03000509000000000000" pitchFamily="65" charset="-120"/>
              </a:rPr>
              <a:t>預期促成投資額、</a:t>
            </a:r>
            <a:r>
              <a:rPr lang="en-US" altLang="zh-TW" sz="2000" u="sng" kern="100" dirty="0">
                <a:solidFill>
                  <a:srgbClr val="0000FF"/>
                </a:solidFill>
                <a:latin typeface="標楷體" panose="03000509000000000000" pitchFamily="65" charset="-120"/>
                <a:ea typeface="標楷體" panose="03000509000000000000" pitchFamily="65" charset="-120"/>
              </a:rPr>
              <a:t>(6)</a:t>
            </a:r>
            <a:r>
              <a:rPr lang="zh-TW" altLang="en-US" sz="2000" u="sng" kern="100" dirty="0">
                <a:solidFill>
                  <a:srgbClr val="0000FF"/>
                </a:solidFill>
                <a:latin typeface="標楷體" panose="03000509000000000000" pitchFamily="65" charset="-120"/>
                <a:ea typeface="標楷體" panose="03000509000000000000" pitchFamily="65" charset="-120"/>
              </a:rPr>
              <a:t>預期降低成本、</a:t>
            </a:r>
            <a:r>
              <a:rPr lang="en-US" altLang="zh-TW" sz="2000" u="sng" kern="100" dirty="0">
                <a:solidFill>
                  <a:srgbClr val="0000FF"/>
                </a:solidFill>
                <a:latin typeface="標楷體" panose="03000509000000000000" pitchFamily="65" charset="-120"/>
                <a:ea typeface="標楷體" panose="03000509000000000000" pitchFamily="65" charset="-120"/>
              </a:rPr>
              <a:t>(7)</a:t>
            </a:r>
            <a:r>
              <a:rPr lang="zh-TW" altLang="en-US" sz="2000" u="sng" kern="100" dirty="0">
                <a:solidFill>
                  <a:srgbClr val="0000FF"/>
                </a:solidFill>
                <a:latin typeface="標楷體" panose="03000509000000000000" pitchFamily="65" charset="-120"/>
                <a:ea typeface="標楷體" panose="03000509000000000000" pitchFamily="65" charset="-120"/>
              </a:rPr>
              <a:t>預期增加就業人數、</a:t>
            </a:r>
            <a:r>
              <a:rPr lang="en-US" altLang="zh-TW" sz="2000" u="sng" kern="100" dirty="0">
                <a:solidFill>
                  <a:srgbClr val="0000FF"/>
                </a:solidFill>
                <a:latin typeface="標楷體" panose="03000509000000000000" pitchFamily="65" charset="-120"/>
                <a:ea typeface="標楷體" panose="03000509000000000000" pitchFamily="65" charset="-120"/>
              </a:rPr>
              <a:t>(8)</a:t>
            </a:r>
            <a:r>
              <a:rPr lang="zh-TW" altLang="en-US" sz="2000" u="sng" kern="100" dirty="0">
                <a:solidFill>
                  <a:srgbClr val="0000FF"/>
                </a:solidFill>
                <a:latin typeface="標楷體" panose="03000509000000000000" pitchFamily="65" charset="-120"/>
                <a:ea typeface="標楷體" panose="03000509000000000000" pitchFamily="65" charset="-120"/>
              </a:rPr>
              <a:t>預期成立新公司、</a:t>
            </a:r>
            <a:r>
              <a:rPr lang="en-US" altLang="zh-TW" sz="2000" u="sng" kern="100" dirty="0">
                <a:solidFill>
                  <a:srgbClr val="0000FF"/>
                </a:solidFill>
                <a:latin typeface="標楷體" panose="03000509000000000000" pitchFamily="65" charset="-120"/>
                <a:ea typeface="標楷體" panose="03000509000000000000" pitchFamily="65" charset="-120"/>
              </a:rPr>
              <a:t>(9)</a:t>
            </a:r>
            <a:r>
              <a:rPr lang="zh-TW" altLang="en-US" sz="2000" u="sng" kern="100" dirty="0">
                <a:solidFill>
                  <a:srgbClr val="0000FF"/>
                </a:solidFill>
                <a:latin typeface="標楷體" panose="03000509000000000000" pitchFamily="65" charset="-120"/>
                <a:ea typeface="標楷體" panose="03000509000000000000" pitchFamily="65" charset="-120"/>
              </a:rPr>
              <a:t>預期發明專利、</a:t>
            </a:r>
            <a:r>
              <a:rPr lang="en-US" altLang="zh-TW" sz="2000" u="sng" kern="100" dirty="0">
                <a:solidFill>
                  <a:srgbClr val="0000FF"/>
                </a:solidFill>
                <a:latin typeface="標楷體" panose="03000509000000000000" pitchFamily="65" charset="-120"/>
                <a:ea typeface="標楷體" panose="03000509000000000000" pitchFamily="65" charset="-120"/>
              </a:rPr>
              <a:t>(10)</a:t>
            </a:r>
            <a:r>
              <a:rPr lang="zh-TW" altLang="en-US" sz="2000" u="sng" kern="100" dirty="0">
                <a:solidFill>
                  <a:srgbClr val="0000FF"/>
                </a:solidFill>
                <a:latin typeface="標楷體" panose="03000509000000000000" pitchFamily="65" charset="-120"/>
                <a:ea typeface="標楷體" panose="03000509000000000000" pitchFamily="65" charset="-120"/>
              </a:rPr>
              <a:t>預期新型、新式樣專利，請說明各項量化指標之估算基礎、來源</a:t>
            </a:r>
            <a:r>
              <a:rPr lang="en-US" altLang="zh-TW" sz="2000" u="sng" kern="100" dirty="0">
                <a:solidFill>
                  <a:srgbClr val="0000FF"/>
                </a:solidFill>
                <a:latin typeface="標楷體" panose="03000509000000000000" pitchFamily="65" charset="-120"/>
                <a:ea typeface="標楷體" panose="03000509000000000000" pitchFamily="65" charset="-120"/>
              </a:rPr>
              <a:t>/</a:t>
            </a:r>
            <a:r>
              <a:rPr lang="zh-TW" altLang="en-US" sz="2000" u="sng" kern="100" dirty="0">
                <a:solidFill>
                  <a:srgbClr val="0000FF"/>
                </a:solidFill>
                <a:latin typeface="標楷體" panose="03000509000000000000" pitchFamily="65" charset="-120"/>
                <a:ea typeface="標楷體" panose="03000509000000000000" pitchFamily="65" charset="-120"/>
              </a:rPr>
              <a:t>依據、內涵及作法。</a:t>
            </a:r>
          </a:p>
          <a:p>
            <a:endParaRPr lang="zh-TW" altLang="en-US" dirty="0">
              <a:latin typeface="標楷體" panose="03000509000000000000" pitchFamily="65" charset="-120"/>
              <a:ea typeface="標楷體" panose="03000509000000000000" pitchFamily="65" charset="-120"/>
            </a:endParaRPr>
          </a:p>
        </p:txBody>
      </p:sp>
      <p:sp>
        <p:nvSpPr>
          <p:cNvPr id="8" name="Google Shape;147;p10">
            <a:extLst>
              <a:ext uri="{FF2B5EF4-FFF2-40B4-BE49-F238E27FC236}">
                <a16:creationId xmlns:a16="http://schemas.microsoft.com/office/drawing/2014/main" id="{9D17CB8C-0326-437A-20E9-CE09C6C01E52}"/>
              </a:ext>
            </a:extLst>
          </p:cNvPr>
          <p:cNvSpPr txBox="1"/>
          <p:nvPr/>
        </p:nvSpPr>
        <p:spPr>
          <a:xfrm>
            <a:off x="7089085" y="4963160"/>
            <a:ext cx="4972051" cy="1754286"/>
          </a:xfrm>
          <a:prstGeom prst="rect">
            <a:avLst/>
          </a:prstGeom>
          <a:solidFill>
            <a:srgbClr val="F9DDF0"/>
          </a:solidFill>
          <a:ln>
            <a:noFill/>
          </a:ln>
          <a:effectLst>
            <a:outerShdw blurRad="50800" dist="38100" dir="2700000" algn="tl" rotWithShape="0">
              <a:srgbClr val="000000">
                <a:alpha val="40000"/>
              </a:srgbClr>
            </a:outerShdw>
          </a:effectLst>
        </p:spPr>
        <p:txBody>
          <a:bodyPr spcFirstLastPara="1" wrap="square" lIns="91425" tIns="45700" rIns="91425" bIns="45700" anchor="t" anchorCtr="0">
            <a:spAutoFit/>
          </a:bodyPr>
          <a:lstStyle/>
          <a:p>
            <a:pPr marL="0" marR="0" lvl="0" indent="0" algn="l" rtl="0">
              <a:lnSpc>
                <a:spcPct val="150000"/>
              </a:lnSpc>
              <a:spcBef>
                <a:spcPts val="0"/>
              </a:spcBef>
              <a:spcAft>
                <a:spcPts val="0"/>
              </a:spcAft>
              <a:buClr>
                <a:srgbClr val="000000"/>
              </a:buClr>
              <a:buSzPts val="1800"/>
              <a:buFont typeface="Arial"/>
              <a:buNone/>
            </a:pPr>
            <a:r>
              <a:rPr lang="zh-TW" sz="1800" b="1" i="0" u="none" strike="noStrike" cap="none" dirty="0">
                <a:solidFill>
                  <a:schemeClr val="dk1"/>
                </a:solidFill>
                <a:latin typeface="標楷體" panose="03000509000000000000" pitchFamily="65" charset="-120"/>
                <a:ea typeface="標楷體" panose="03000509000000000000" pitchFamily="65" charset="-120"/>
                <a:cs typeface="Microsoft JhengHei"/>
                <a:sym typeface="Microsoft JhengHei"/>
              </a:rPr>
              <a:t>小提醒</a:t>
            </a:r>
            <a:endParaRPr sz="1800" b="1" i="0" u="none" strike="noStrike" cap="none" dirty="0">
              <a:solidFill>
                <a:schemeClr val="dk1"/>
              </a:solidFill>
              <a:latin typeface="標楷體" panose="03000509000000000000" pitchFamily="65" charset="-120"/>
              <a:ea typeface="標楷體" panose="03000509000000000000" pitchFamily="65" charset="-120"/>
              <a:cs typeface="Microsoft JhengHei"/>
              <a:sym typeface="Microsoft JhengHei"/>
            </a:endParaRPr>
          </a:p>
          <a:p>
            <a:pPr marL="0" marR="0" lvl="0" indent="0" algn="l" rtl="0">
              <a:lnSpc>
                <a:spcPct val="150000"/>
              </a:lnSpc>
              <a:spcBef>
                <a:spcPts val="0"/>
              </a:spcBef>
              <a:spcAft>
                <a:spcPts val="0"/>
              </a:spcAft>
              <a:buClr>
                <a:srgbClr val="000000"/>
              </a:buClr>
              <a:buSzPts val="1800"/>
              <a:buFont typeface="Arial"/>
              <a:buNone/>
            </a:pPr>
            <a:r>
              <a:rPr lang="zh-TW" altLang="en-US" sz="1800" b="0" i="0" u="none" strike="noStrike" cap="none" dirty="0">
                <a:solidFill>
                  <a:schemeClr val="dk1"/>
                </a:solidFill>
                <a:latin typeface="標楷體" panose="03000509000000000000" pitchFamily="65" charset="-120"/>
                <a:ea typeface="標楷體" panose="03000509000000000000" pitchFamily="65" charset="-120"/>
                <a:cs typeface="Microsoft JhengHei"/>
                <a:sym typeface="Microsoft JhengHei"/>
              </a:rPr>
              <a:t>預期效益應客觀評估，並得列入查核點作為本計畫驗收成果之參考。</a:t>
            </a:r>
          </a:p>
          <a:p>
            <a:pPr marL="0" marR="0" lvl="0" indent="0" algn="l" rtl="0">
              <a:lnSpc>
                <a:spcPct val="150000"/>
              </a:lnSpc>
              <a:spcBef>
                <a:spcPts val="0"/>
              </a:spcBef>
              <a:spcAft>
                <a:spcPts val="0"/>
              </a:spcAft>
              <a:buClr>
                <a:srgbClr val="000000"/>
              </a:buClr>
              <a:buSzPts val="1800"/>
              <a:buFont typeface="Arial"/>
              <a:buNone/>
            </a:pPr>
            <a:r>
              <a:rPr lang="zh-TW" sz="1800" b="0" i="0" u="none" strike="noStrike" cap="none" dirty="0">
                <a:solidFill>
                  <a:srgbClr val="FF0000"/>
                </a:solidFill>
                <a:latin typeface="標楷體" panose="03000509000000000000" pitchFamily="65" charset="-120"/>
                <a:ea typeface="標楷體" panose="03000509000000000000" pitchFamily="65" charset="-120"/>
                <a:cs typeface="Microsoft JhengHei"/>
                <a:sym typeface="Microsoft JhengHei"/>
              </a:rPr>
              <a:t>(製作正式簡報時，請將小提醒刪除)</a:t>
            </a:r>
            <a:endParaRPr sz="1400" b="0" i="0" u="none" strike="noStrike" cap="none" dirty="0">
              <a:solidFill>
                <a:srgbClr val="000000"/>
              </a:solidFill>
              <a:latin typeface="標楷體" panose="03000509000000000000" pitchFamily="65" charset="-120"/>
              <a:ea typeface="標楷體" panose="03000509000000000000" pitchFamily="65" charset="-120"/>
              <a:sym typeface="Arial"/>
            </a:endParaRPr>
          </a:p>
        </p:txBody>
      </p:sp>
    </p:spTree>
    <p:extLst>
      <p:ext uri="{BB962C8B-B14F-4D97-AF65-F5344CB8AC3E}">
        <p14:creationId xmlns:p14="http://schemas.microsoft.com/office/powerpoint/2010/main" val="5023476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47;p10">
            <a:extLst>
              <a:ext uri="{FF2B5EF4-FFF2-40B4-BE49-F238E27FC236}">
                <a16:creationId xmlns:a16="http://schemas.microsoft.com/office/drawing/2014/main" id="{5A10AA92-DC35-066F-6B37-E8E733759BCC}"/>
              </a:ext>
            </a:extLst>
          </p:cNvPr>
          <p:cNvSpPr txBox="1"/>
          <p:nvPr/>
        </p:nvSpPr>
        <p:spPr>
          <a:xfrm>
            <a:off x="7219949" y="5827252"/>
            <a:ext cx="4972051" cy="923289"/>
          </a:xfrm>
          <a:prstGeom prst="rect">
            <a:avLst/>
          </a:prstGeom>
          <a:solidFill>
            <a:srgbClr val="F9DDF0"/>
          </a:solidFill>
          <a:ln>
            <a:noFill/>
          </a:ln>
          <a:effectLst>
            <a:outerShdw blurRad="50800" dist="38100" dir="2700000" algn="tl" rotWithShape="0">
              <a:srgbClr val="000000">
                <a:alpha val="40000"/>
              </a:srgbClr>
            </a:outerShdw>
          </a:effectLst>
        </p:spPr>
        <p:txBody>
          <a:bodyPr spcFirstLastPara="1" wrap="square" lIns="91425" tIns="45700" rIns="91425" bIns="45700" anchor="t" anchorCtr="0">
            <a:spAutoFit/>
          </a:bodyPr>
          <a:lstStyle/>
          <a:p>
            <a:pPr marL="0" marR="0" lvl="0" indent="0" algn="l" rtl="0">
              <a:lnSpc>
                <a:spcPct val="150000"/>
              </a:lnSpc>
              <a:spcBef>
                <a:spcPts val="0"/>
              </a:spcBef>
              <a:spcAft>
                <a:spcPts val="0"/>
              </a:spcAft>
              <a:buClr>
                <a:srgbClr val="000000"/>
              </a:buClr>
              <a:buSzPts val="1800"/>
              <a:buFont typeface="Arial"/>
              <a:buNone/>
            </a:pPr>
            <a:r>
              <a:rPr lang="zh-TW" sz="1800" b="1" i="0" u="none" strike="noStrike" cap="none" dirty="0">
                <a:solidFill>
                  <a:schemeClr val="dk1"/>
                </a:solidFill>
                <a:latin typeface="標楷體" panose="03000509000000000000" pitchFamily="65" charset="-120"/>
                <a:ea typeface="標楷體" panose="03000509000000000000" pitchFamily="65" charset="-120"/>
                <a:cs typeface="Microsoft JhengHei"/>
                <a:sym typeface="Microsoft JhengHei"/>
              </a:rPr>
              <a:t>小提醒</a:t>
            </a:r>
            <a:endParaRPr sz="1800" b="1" i="0" u="none" strike="noStrike" cap="none" dirty="0">
              <a:solidFill>
                <a:schemeClr val="dk1"/>
              </a:solidFill>
              <a:latin typeface="標楷體" panose="03000509000000000000" pitchFamily="65" charset="-120"/>
              <a:ea typeface="標楷體" panose="03000509000000000000" pitchFamily="65" charset="-120"/>
              <a:cs typeface="Microsoft JhengHei"/>
              <a:sym typeface="Microsoft JhengHei"/>
            </a:endParaRPr>
          </a:p>
          <a:p>
            <a:pPr marL="0" marR="0" lvl="0" indent="0" algn="l" rtl="0">
              <a:lnSpc>
                <a:spcPct val="150000"/>
              </a:lnSpc>
              <a:spcBef>
                <a:spcPts val="0"/>
              </a:spcBef>
              <a:spcAft>
                <a:spcPts val="0"/>
              </a:spcAft>
              <a:buClr>
                <a:srgbClr val="000000"/>
              </a:buClr>
              <a:buSzPts val="1800"/>
              <a:buFont typeface="Arial"/>
              <a:buNone/>
            </a:pPr>
            <a:r>
              <a:rPr lang="zh-TW" sz="1800" b="0" i="0" u="none" strike="noStrike" cap="none" dirty="0">
                <a:solidFill>
                  <a:srgbClr val="FF0000"/>
                </a:solidFill>
                <a:latin typeface="標楷體" panose="03000509000000000000" pitchFamily="65" charset="-120"/>
                <a:ea typeface="標楷體" panose="03000509000000000000" pitchFamily="65" charset="-120"/>
                <a:cs typeface="Microsoft JhengHei"/>
                <a:sym typeface="Microsoft JhengHei"/>
              </a:rPr>
              <a:t>(製作正式簡報時，請將小提醒刪除)</a:t>
            </a:r>
            <a:endParaRPr sz="1400" b="0" i="0" u="none" strike="noStrike" cap="none" dirty="0">
              <a:solidFill>
                <a:srgbClr val="000000"/>
              </a:solidFill>
              <a:latin typeface="標楷體" panose="03000509000000000000" pitchFamily="65" charset="-120"/>
              <a:ea typeface="標楷體" panose="03000509000000000000" pitchFamily="65" charset="-120"/>
              <a:sym typeface="Arial"/>
            </a:endParaRPr>
          </a:p>
        </p:txBody>
      </p:sp>
      <p:sp>
        <p:nvSpPr>
          <p:cNvPr id="5" name="Google Shape;146;p10">
            <a:extLst>
              <a:ext uri="{FF2B5EF4-FFF2-40B4-BE49-F238E27FC236}">
                <a16:creationId xmlns:a16="http://schemas.microsoft.com/office/drawing/2014/main" id="{2BD69B8E-E89B-E485-93EB-6FEE8BE6F7BE}"/>
              </a:ext>
            </a:extLst>
          </p:cNvPr>
          <p:cNvSpPr txBox="1">
            <a:spLocks/>
          </p:cNvSpPr>
          <p:nvPr/>
        </p:nvSpPr>
        <p:spPr>
          <a:xfrm>
            <a:off x="0" y="0"/>
            <a:ext cx="10515600" cy="636104"/>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nSpc>
                <a:spcPts val="4000"/>
              </a:lnSpc>
            </a:pPr>
            <a:r>
              <a:rPr lang="zh-TW" altLang="en-US" sz="3600" b="1" dirty="0">
                <a:solidFill>
                  <a:schemeClr val="tx1"/>
                </a:solidFill>
                <a:latin typeface="標楷體" panose="03000509000000000000" pitchFamily="65" charset="-120"/>
                <a:ea typeface="標楷體" panose="03000509000000000000" pitchFamily="65" charset="-120"/>
              </a:rPr>
              <a:t>提醒：經費分配說明</a:t>
            </a:r>
            <a:r>
              <a:rPr lang="en-US" altLang="zh-TW" sz="3600" b="1" dirty="0">
                <a:solidFill>
                  <a:srgbClr val="FF0000"/>
                </a:solidFill>
                <a:latin typeface="標楷體" panose="03000509000000000000" pitchFamily="65" charset="-120"/>
                <a:ea typeface="標楷體" panose="03000509000000000000" pitchFamily="65" charset="-120"/>
              </a:rPr>
              <a:t>(</a:t>
            </a:r>
            <a:r>
              <a:rPr lang="zh-TW" altLang="en-US" sz="3600" b="1" dirty="0">
                <a:solidFill>
                  <a:srgbClr val="FF0000"/>
                </a:solidFill>
                <a:latin typeface="標楷體" panose="03000509000000000000" pitchFamily="65" charset="-120"/>
                <a:ea typeface="標楷體" panose="03000509000000000000" pitchFamily="65" charset="-120"/>
              </a:rPr>
              <a:t>簡報時請刪除此頁，謝謝</a:t>
            </a:r>
            <a:r>
              <a:rPr lang="en-US" altLang="zh-TW" sz="3600" b="1" dirty="0">
                <a:solidFill>
                  <a:srgbClr val="FF0000"/>
                </a:solidFill>
                <a:latin typeface="標楷體" panose="03000509000000000000" pitchFamily="65" charset="-120"/>
                <a:ea typeface="標楷體" panose="03000509000000000000" pitchFamily="65" charset="-120"/>
              </a:rPr>
              <a:t>)</a:t>
            </a:r>
          </a:p>
        </p:txBody>
      </p:sp>
      <p:sp>
        <p:nvSpPr>
          <p:cNvPr id="7" name="文字方塊 6">
            <a:extLst>
              <a:ext uri="{FF2B5EF4-FFF2-40B4-BE49-F238E27FC236}">
                <a16:creationId xmlns:a16="http://schemas.microsoft.com/office/drawing/2014/main" id="{8C65C4A7-1FA8-E5DC-8D50-F92644E50F95}"/>
              </a:ext>
            </a:extLst>
          </p:cNvPr>
          <p:cNvSpPr txBox="1"/>
          <p:nvPr/>
        </p:nvSpPr>
        <p:spPr>
          <a:xfrm>
            <a:off x="152399" y="636104"/>
            <a:ext cx="11887202" cy="5016758"/>
          </a:xfrm>
          <a:prstGeom prst="rect">
            <a:avLst/>
          </a:prstGeom>
          <a:noFill/>
        </p:spPr>
        <p:txBody>
          <a:bodyPr wrap="square">
            <a:spAutoFit/>
          </a:bodyPr>
          <a:lstStyle/>
          <a:p>
            <a:pPr algn="just" eaLnBrk="0">
              <a:buNone/>
            </a:pPr>
            <a:r>
              <a:rPr lang="zh-TW" altLang="zh-TW" sz="3200" kern="100" dirty="0">
                <a:effectLst/>
                <a:latin typeface="Times New Roman" panose="02020603050405020304" pitchFamily="18" charset="0"/>
                <a:ea typeface="標楷體" panose="03000509000000000000" pitchFamily="65" charset="-120"/>
              </a:rPr>
              <a:t>註</a:t>
            </a:r>
            <a:r>
              <a:rPr lang="en-US" altLang="zh-TW" sz="3200" kern="100" dirty="0">
                <a:effectLst/>
                <a:latin typeface="Times New Roman" panose="02020603050405020304" pitchFamily="18" charset="0"/>
                <a:ea typeface="標楷體" panose="03000509000000000000" pitchFamily="65" charset="-120"/>
              </a:rPr>
              <a:t>1</a:t>
            </a:r>
            <a:r>
              <a:rPr lang="zh-TW" altLang="zh-TW" sz="3200" kern="100" dirty="0">
                <a:effectLst/>
                <a:latin typeface="Times New Roman" panose="02020603050405020304" pitchFamily="18" charset="0"/>
                <a:ea typeface="標楷體" panose="03000509000000000000" pitchFamily="65" charset="-120"/>
              </a:rPr>
              <a:t>：請依「會計科目及編列原則」編列，並做必要之說明。</a:t>
            </a:r>
            <a:endParaRPr lang="zh-TW" altLang="zh-TW" sz="3200" kern="100" dirty="0">
              <a:effectLst/>
              <a:latin typeface="Times New Roman" panose="02020603050405020304" pitchFamily="18" charset="0"/>
              <a:ea typeface="新細明體" panose="02020500000000000000" pitchFamily="18" charset="-120"/>
            </a:endParaRPr>
          </a:p>
          <a:p>
            <a:pPr algn="just" eaLnBrk="0">
              <a:buNone/>
            </a:pPr>
            <a:r>
              <a:rPr lang="zh-TW" altLang="zh-TW" sz="3200" kern="100" dirty="0">
                <a:effectLst/>
                <a:latin typeface="Times New Roman" panose="02020603050405020304" pitchFamily="18" charset="0"/>
                <a:ea typeface="標楷體" panose="03000509000000000000" pitchFamily="65" charset="-120"/>
              </a:rPr>
              <a:t>註</a:t>
            </a:r>
            <a:r>
              <a:rPr lang="en-US" altLang="zh-TW" sz="3200" kern="100" dirty="0">
                <a:effectLst/>
                <a:latin typeface="Times New Roman" panose="02020603050405020304" pitchFamily="18" charset="0"/>
                <a:ea typeface="標楷體" panose="03000509000000000000" pitchFamily="65" charset="-120"/>
              </a:rPr>
              <a:t>2</a:t>
            </a:r>
            <a:r>
              <a:rPr lang="zh-TW" altLang="zh-TW" sz="3200" kern="100" dirty="0">
                <a:effectLst/>
                <a:latin typeface="Times New Roman" panose="02020603050405020304" pitchFamily="18" charset="0"/>
                <a:ea typeface="標楷體" panose="03000509000000000000" pitchFamily="65" charset="-120"/>
              </a:rPr>
              <a:t>：如廠商自行維修設備，則其每年所編列維護費不得超過該設備購入成本之</a:t>
            </a:r>
            <a:r>
              <a:rPr lang="en-US" altLang="zh-TW" sz="3200" kern="100" dirty="0">
                <a:effectLst/>
                <a:latin typeface="Times New Roman" panose="02020603050405020304" pitchFamily="18" charset="0"/>
                <a:ea typeface="標楷體" panose="03000509000000000000" pitchFamily="65" charset="-120"/>
              </a:rPr>
              <a:t>5%</a:t>
            </a:r>
            <a:r>
              <a:rPr lang="zh-TW" altLang="zh-TW" sz="3200" kern="100" dirty="0">
                <a:effectLst/>
                <a:latin typeface="Times New Roman" panose="02020603050405020304" pitchFamily="18" charset="0"/>
                <a:ea typeface="標楷體" panose="03000509000000000000" pitchFamily="65" charset="-120"/>
              </a:rPr>
              <a:t>。</a:t>
            </a:r>
            <a:endParaRPr lang="zh-TW" altLang="zh-TW" sz="3200" kern="100" dirty="0">
              <a:effectLst/>
              <a:latin typeface="Times New Roman" panose="02020603050405020304" pitchFamily="18" charset="0"/>
              <a:ea typeface="新細明體" panose="02020500000000000000" pitchFamily="18" charset="-120"/>
            </a:endParaRPr>
          </a:p>
          <a:p>
            <a:pPr algn="just" eaLnBrk="0">
              <a:buNone/>
            </a:pPr>
            <a:r>
              <a:rPr lang="zh-TW" altLang="zh-TW" sz="3200" kern="100" dirty="0">
                <a:effectLst/>
                <a:latin typeface="Times New Roman" panose="02020603050405020304" pitchFamily="18" charset="0"/>
                <a:ea typeface="標楷體" panose="03000509000000000000" pitchFamily="65" charset="-120"/>
              </a:rPr>
              <a:t>註</a:t>
            </a:r>
            <a:r>
              <a:rPr lang="en-US" altLang="zh-TW" sz="3200" kern="100" dirty="0">
                <a:effectLst/>
                <a:latin typeface="Times New Roman" panose="02020603050405020304" pitchFamily="18" charset="0"/>
                <a:ea typeface="標楷體" panose="03000509000000000000" pitchFamily="65" charset="-120"/>
              </a:rPr>
              <a:t>3</a:t>
            </a:r>
            <a:r>
              <a:rPr lang="zh-TW" altLang="zh-TW" sz="3200" kern="100" dirty="0">
                <a:effectLst/>
                <a:latin typeface="Times New Roman" panose="02020603050405020304" pitchFamily="18" charset="0"/>
                <a:ea typeface="標楷體" panose="03000509000000000000" pitchFamily="65" charset="-120"/>
              </a:rPr>
              <a:t>：研發設備使用費及維護費二者合計總額最高不超過新台幣</a:t>
            </a:r>
            <a:r>
              <a:rPr lang="en-US" altLang="zh-TW" sz="3200" kern="100" dirty="0">
                <a:effectLst/>
                <a:latin typeface="Times New Roman" panose="02020603050405020304" pitchFamily="18" charset="0"/>
                <a:ea typeface="標楷體" panose="03000509000000000000" pitchFamily="65" charset="-120"/>
              </a:rPr>
              <a:t>10</a:t>
            </a:r>
            <a:r>
              <a:rPr lang="zh-TW" altLang="zh-TW" sz="3200" kern="100" dirty="0">
                <a:effectLst/>
                <a:latin typeface="Times New Roman" panose="02020603050405020304" pitchFamily="18" charset="0"/>
                <a:ea typeface="標楷體" panose="03000509000000000000" pitchFamily="65" charset="-120"/>
              </a:rPr>
              <a:t>萬元整。</a:t>
            </a:r>
            <a:endParaRPr lang="zh-TW" altLang="zh-TW" sz="3200" kern="100" dirty="0">
              <a:effectLst/>
              <a:latin typeface="Times New Roman" panose="02020603050405020304" pitchFamily="18" charset="0"/>
              <a:ea typeface="新細明體" panose="02020500000000000000" pitchFamily="18" charset="-120"/>
            </a:endParaRPr>
          </a:p>
          <a:p>
            <a:pPr algn="just" eaLnBrk="0">
              <a:buNone/>
            </a:pPr>
            <a:r>
              <a:rPr lang="zh-TW" altLang="zh-TW" sz="3200" kern="100" dirty="0">
                <a:effectLst/>
                <a:latin typeface="Times New Roman" panose="02020603050405020304" pitchFamily="18" charset="0"/>
                <a:ea typeface="標楷體" panose="03000509000000000000" pitchFamily="65" charset="-120"/>
              </a:rPr>
              <a:t>註</a:t>
            </a:r>
            <a:r>
              <a:rPr lang="en-US" altLang="zh-TW" sz="3200" kern="100" dirty="0">
                <a:effectLst/>
                <a:latin typeface="Times New Roman" panose="02020603050405020304" pitchFamily="18" charset="0"/>
                <a:ea typeface="標楷體" panose="03000509000000000000" pitchFamily="65" charset="-120"/>
              </a:rPr>
              <a:t>4</a:t>
            </a:r>
            <a:r>
              <a:rPr lang="zh-TW" altLang="zh-TW" sz="3200" kern="100" dirty="0">
                <a:effectLst/>
                <a:latin typeface="Times New Roman" panose="02020603050405020304" pitchFamily="18" charset="0"/>
                <a:ea typeface="標楷體" panose="03000509000000000000" pitchFamily="65" charset="-120"/>
              </a:rPr>
              <a:t>：委託研究及技術引進合計費用編列上限為計畫總經費</a:t>
            </a:r>
            <a:r>
              <a:rPr lang="en-US" altLang="zh-TW" sz="3200" kern="100" dirty="0">
                <a:effectLst/>
                <a:latin typeface="Times New Roman" panose="02020603050405020304" pitchFamily="18" charset="0"/>
                <a:ea typeface="標楷體" panose="03000509000000000000" pitchFamily="65" charset="-120"/>
              </a:rPr>
              <a:t>50%</a:t>
            </a:r>
            <a:r>
              <a:rPr lang="zh-TW" altLang="zh-TW" sz="3200" kern="100" dirty="0">
                <a:effectLst/>
                <a:latin typeface="Times New Roman" panose="02020603050405020304" pitchFamily="18" charset="0"/>
                <a:ea typeface="標楷體" panose="03000509000000000000" pitchFamily="65" charset="-120"/>
              </a:rPr>
              <a:t>。 </a:t>
            </a:r>
            <a:endParaRPr lang="zh-TW" altLang="zh-TW" sz="3200" kern="100" dirty="0">
              <a:effectLst/>
              <a:latin typeface="Times New Roman" panose="02020603050405020304" pitchFamily="18" charset="0"/>
              <a:ea typeface="新細明體" panose="02020500000000000000" pitchFamily="18" charset="-120"/>
            </a:endParaRPr>
          </a:p>
          <a:p>
            <a:pPr algn="just" eaLnBrk="0">
              <a:buNone/>
            </a:pPr>
            <a:r>
              <a:rPr lang="zh-TW" altLang="zh-TW" sz="3200" kern="100" dirty="0">
                <a:effectLst/>
                <a:latin typeface="Times New Roman" panose="02020603050405020304" pitchFamily="18" charset="0"/>
                <a:ea typeface="標楷體" panose="03000509000000000000" pitchFamily="65" charset="-120"/>
              </a:rPr>
              <a:t>註</a:t>
            </a:r>
            <a:r>
              <a:rPr lang="en-US" altLang="zh-TW" sz="3200" kern="100" dirty="0">
                <a:effectLst/>
                <a:latin typeface="Times New Roman" panose="02020603050405020304" pitchFamily="18" charset="0"/>
                <a:ea typeface="標楷體" panose="03000509000000000000" pitchFamily="65" charset="-120"/>
              </a:rPr>
              <a:t>5</a:t>
            </a:r>
            <a:r>
              <a:rPr lang="zh-TW" altLang="zh-TW" sz="3200" kern="100" dirty="0">
                <a:effectLst/>
                <a:latin typeface="Times New Roman" panose="02020603050405020304" pitchFamily="18" charset="0"/>
                <a:ea typeface="標楷體" panose="03000509000000000000" pitchFamily="65" charset="-120"/>
              </a:rPr>
              <a:t>：各會計科目補助款上限佔計畫總補助款</a:t>
            </a:r>
            <a:r>
              <a:rPr lang="en-US" altLang="zh-TW" sz="3200" kern="100" dirty="0">
                <a:effectLst/>
                <a:latin typeface="Times New Roman" panose="02020603050405020304" pitchFamily="18" charset="0"/>
                <a:ea typeface="標楷體" panose="03000509000000000000" pitchFamily="65" charset="-120"/>
              </a:rPr>
              <a:t>50</a:t>
            </a:r>
            <a:r>
              <a:rPr lang="zh-TW" altLang="zh-TW" sz="3200" kern="100" dirty="0">
                <a:effectLst/>
                <a:latin typeface="Times New Roman" panose="02020603050405020304" pitchFamily="18" charset="0"/>
                <a:ea typeface="標楷體" panose="03000509000000000000" pitchFamily="65" charset="-120"/>
              </a:rPr>
              <a:t>﹪，且自籌款皆須大於澎湖縣政府補助款。</a:t>
            </a:r>
            <a:endParaRPr lang="zh-TW" altLang="zh-TW" sz="3200" kern="100" dirty="0">
              <a:effectLst/>
              <a:latin typeface="Times New Roman" panose="02020603050405020304" pitchFamily="18" charset="0"/>
              <a:ea typeface="新細明體" panose="02020500000000000000" pitchFamily="18" charset="-120"/>
            </a:endParaRPr>
          </a:p>
          <a:p>
            <a:pPr algn="just" eaLnBrk="0">
              <a:buNone/>
            </a:pPr>
            <a:r>
              <a:rPr lang="zh-TW" altLang="zh-TW" sz="3200" kern="100" dirty="0">
                <a:effectLst/>
                <a:latin typeface="Times New Roman" panose="02020603050405020304" pitchFamily="18" charset="0"/>
                <a:ea typeface="標楷體" panose="03000509000000000000" pitchFamily="65" charset="-120"/>
              </a:rPr>
              <a:t>註</a:t>
            </a:r>
            <a:r>
              <a:rPr lang="en-US" altLang="zh-TW" sz="3200" kern="100" dirty="0">
                <a:effectLst/>
                <a:latin typeface="Times New Roman" panose="02020603050405020304" pitchFamily="18" charset="0"/>
                <a:ea typeface="標楷體" panose="03000509000000000000" pitchFamily="65" charset="-120"/>
              </a:rPr>
              <a:t>6</a:t>
            </a:r>
            <a:r>
              <a:rPr lang="zh-TW" altLang="zh-TW" sz="3200" kern="100" dirty="0">
                <a:effectLst/>
                <a:latin typeface="Times New Roman" panose="02020603050405020304" pitchFamily="18" charset="0"/>
                <a:ea typeface="標楷體" panose="03000509000000000000" pitchFamily="65" charset="-120"/>
              </a:rPr>
              <a:t>：百分比請四捨五入計算至小數點後一位。</a:t>
            </a:r>
            <a:endParaRPr lang="zh-TW" altLang="zh-TW" sz="3200" kern="100" dirty="0">
              <a:effectLst/>
              <a:latin typeface="Times New Roman" panose="02020603050405020304" pitchFamily="18" charset="0"/>
              <a:ea typeface="新細明體" panose="02020500000000000000" pitchFamily="18" charset="-120"/>
            </a:endParaRPr>
          </a:p>
          <a:p>
            <a:pPr algn="just" eaLnBrk="0">
              <a:buNone/>
            </a:pPr>
            <a:r>
              <a:rPr lang="zh-TW" altLang="zh-TW" sz="3200" kern="100" dirty="0">
                <a:effectLst/>
                <a:latin typeface="Times New Roman" panose="02020603050405020304" pitchFamily="18" charset="0"/>
                <a:ea typeface="標楷體" panose="03000509000000000000" pitchFamily="65" charset="-120"/>
              </a:rPr>
              <a:t>註</a:t>
            </a:r>
            <a:r>
              <a:rPr lang="en-US" altLang="zh-TW" sz="3200" kern="100" dirty="0">
                <a:effectLst/>
                <a:latin typeface="Times New Roman" panose="02020603050405020304" pitchFamily="18" charset="0"/>
                <a:ea typeface="標楷體" panose="03000509000000000000" pitchFamily="65" charset="-120"/>
              </a:rPr>
              <a:t>7</a:t>
            </a:r>
            <a:r>
              <a:rPr lang="zh-TW" altLang="zh-TW" sz="3200" kern="100" dirty="0">
                <a:effectLst/>
                <a:latin typeface="Times New Roman" panose="02020603050405020304" pitchFamily="18" charset="0"/>
                <a:ea typeface="標楷體" panose="03000509000000000000" pitchFamily="65" charset="-120"/>
              </a:rPr>
              <a:t>：人事費總經費以計畫總經費</a:t>
            </a:r>
            <a:r>
              <a:rPr lang="en-US" altLang="zh-TW" sz="3200" kern="100" dirty="0">
                <a:effectLst/>
                <a:latin typeface="Times New Roman" panose="02020603050405020304" pitchFamily="18" charset="0"/>
                <a:ea typeface="標楷體" panose="03000509000000000000" pitchFamily="65" charset="-120"/>
              </a:rPr>
              <a:t>50%</a:t>
            </a:r>
            <a:r>
              <a:rPr lang="zh-TW" altLang="zh-TW" sz="3200" kern="100" dirty="0">
                <a:effectLst/>
                <a:latin typeface="Times New Roman" panose="02020603050405020304" pitchFamily="18" charset="0"/>
                <a:ea typeface="標楷體" panose="03000509000000000000" pitchFamily="65" charset="-120"/>
              </a:rPr>
              <a:t>為上限</a:t>
            </a:r>
            <a:r>
              <a:rPr lang="zh-TW" altLang="en-US" sz="3200" kern="100" dirty="0">
                <a:effectLst/>
                <a:latin typeface="Times New Roman" panose="02020603050405020304" pitchFamily="18" charset="0"/>
                <a:ea typeface="標楷體" panose="03000509000000000000" pitchFamily="65" charset="-120"/>
              </a:rPr>
              <a:t>。</a:t>
            </a:r>
            <a:endParaRPr lang="zh-TW" altLang="zh-TW" sz="3200" kern="100" dirty="0">
              <a:effectLst/>
              <a:latin typeface="Times New Roman" panose="02020603050405020304" pitchFamily="18" charset="0"/>
              <a:ea typeface="新細明體" panose="02020500000000000000" pitchFamily="18" charset="-120"/>
            </a:endParaRPr>
          </a:p>
        </p:txBody>
      </p:sp>
    </p:spTree>
    <p:extLst>
      <p:ext uri="{BB962C8B-B14F-4D97-AF65-F5344CB8AC3E}">
        <p14:creationId xmlns:p14="http://schemas.microsoft.com/office/powerpoint/2010/main" val="25723273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B0B77C62-6D33-6B37-7EE2-32677ED2132D}"/>
            </a:ext>
          </a:extLst>
        </p:cNvPr>
        <p:cNvGrpSpPr/>
        <p:nvPr/>
      </p:nvGrpSpPr>
      <p:grpSpPr>
        <a:xfrm>
          <a:off x="0" y="0"/>
          <a:ext cx="0" cy="0"/>
          <a:chOff x="0" y="0"/>
          <a:chExt cx="0" cy="0"/>
        </a:xfrm>
      </p:grpSpPr>
      <p:sp>
        <p:nvSpPr>
          <p:cNvPr id="146" name="Google Shape;146;p10">
            <a:extLst>
              <a:ext uri="{FF2B5EF4-FFF2-40B4-BE49-F238E27FC236}">
                <a16:creationId xmlns:a16="http://schemas.microsoft.com/office/drawing/2014/main" id="{6B1FEC24-26C5-654C-B107-7A48D4190FCC}"/>
              </a:ext>
            </a:extLst>
          </p:cNvPr>
          <p:cNvSpPr txBox="1">
            <a:spLocks noGrp="1"/>
          </p:cNvSpPr>
          <p:nvPr>
            <p:ph type="title"/>
          </p:nvPr>
        </p:nvSpPr>
        <p:spPr>
          <a:xfrm>
            <a:off x="0" y="0"/>
            <a:ext cx="10515600" cy="636104"/>
          </a:xfrm>
          <a:prstGeom prst="rect">
            <a:avLst/>
          </a:prstGeom>
          <a:noFill/>
          <a:ln>
            <a:noFill/>
          </a:ln>
        </p:spPr>
        <p:txBody>
          <a:bodyPr spcFirstLastPara="1" wrap="square" lIns="91425" tIns="45700" rIns="91425" bIns="45700" anchor="ctr" anchorCtr="0">
            <a:normAutofit/>
          </a:bodyPr>
          <a:lstStyle/>
          <a:p>
            <a:pPr>
              <a:lnSpc>
                <a:spcPts val="4000"/>
              </a:lnSpc>
            </a:pPr>
            <a:r>
              <a:rPr lang="zh-TW" altLang="en-US" sz="3600" b="1" dirty="0">
                <a:solidFill>
                  <a:schemeClr val="tx1"/>
                </a:solidFill>
                <a:latin typeface="標楷體" panose="03000509000000000000" pitchFamily="65" charset="-120"/>
                <a:ea typeface="標楷體" panose="03000509000000000000" pitchFamily="65" charset="-120"/>
              </a:rPr>
              <a:t>伍、經費分配</a:t>
            </a:r>
            <a:r>
              <a:rPr lang="en-US" altLang="zh-TW" sz="3600" b="1" dirty="0">
                <a:solidFill>
                  <a:schemeClr val="tx1"/>
                </a:solidFill>
                <a:latin typeface="標楷體" panose="03000509000000000000" pitchFamily="65" charset="-120"/>
                <a:ea typeface="標楷體" panose="03000509000000000000" pitchFamily="65" charset="-120"/>
              </a:rPr>
              <a:t>-</a:t>
            </a:r>
            <a:r>
              <a:rPr lang="zh-TW" altLang="en-US" sz="3600" b="1" dirty="0">
                <a:solidFill>
                  <a:schemeClr val="tx1"/>
                </a:solidFill>
                <a:latin typeface="標楷體" panose="03000509000000000000" pitchFamily="65" charset="-120"/>
                <a:ea typeface="標楷體" panose="03000509000000000000" pitchFamily="65" charset="-120"/>
              </a:rPr>
              <a:t>總表</a:t>
            </a:r>
            <a:endParaRPr lang="en-US" altLang="zh-TW" sz="3600" b="1" dirty="0">
              <a:solidFill>
                <a:schemeClr val="tx1"/>
              </a:solidFill>
              <a:latin typeface="標楷體" panose="03000509000000000000" pitchFamily="65" charset="-120"/>
              <a:ea typeface="標楷體" panose="03000509000000000000" pitchFamily="65" charset="-120"/>
            </a:endParaRPr>
          </a:p>
        </p:txBody>
      </p:sp>
      <p:graphicFrame>
        <p:nvGraphicFramePr>
          <p:cNvPr id="2" name="表格 1">
            <a:extLst>
              <a:ext uri="{FF2B5EF4-FFF2-40B4-BE49-F238E27FC236}">
                <a16:creationId xmlns:a16="http://schemas.microsoft.com/office/drawing/2014/main" id="{A0E89800-0C44-4A39-CD0A-CE40040EFC5C}"/>
              </a:ext>
            </a:extLst>
          </p:cNvPr>
          <p:cNvGraphicFramePr>
            <a:graphicFrameLocks noGrp="1"/>
          </p:cNvGraphicFramePr>
          <p:nvPr>
            <p:extLst>
              <p:ext uri="{D42A27DB-BD31-4B8C-83A1-F6EECF244321}">
                <p14:modId xmlns:p14="http://schemas.microsoft.com/office/powerpoint/2010/main" val="3487235508"/>
              </p:ext>
            </p:extLst>
          </p:nvPr>
        </p:nvGraphicFramePr>
        <p:xfrm>
          <a:off x="268887" y="945016"/>
          <a:ext cx="11671320" cy="5447817"/>
        </p:xfrm>
        <a:graphic>
          <a:graphicData uri="http://schemas.openxmlformats.org/drawingml/2006/table">
            <a:tbl>
              <a:tblPr firstRow="1" firstCol="1" bandRow="1" bandCol="1">
                <a:tableStyleId>{5940675A-B579-460E-94D1-54222C63F5DA}</a:tableStyleId>
              </a:tblPr>
              <a:tblGrid>
                <a:gridCol w="1215356">
                  <a:extLst>
                    <a:ext uri="{9D8B030D-6E8A-4147-A177-3AD203B41FA5}">
                      <a16:colId xmlns:a16="http://schemas.microsoft.com/office/drawing/2014/main" val="2891304120"/>
                    </a:ext>
                  </a:extLst>
                </a:gridCol>
                <a:gridCol w="1775792">
                  <a:extLst>
                    <a:ext uri="{9D8B030D-6E8A-4147-A177-3AD203B41FA5}">
                      <a16:colId xmlns:a16="http://schemas.microsoft.com/office/drawing/2014/main" val="1767133660"/>
                    </a:ext>
                  </a:extLst>
                </a:gridCol>
                <a:gridCol w="2170043">
                  <a:extLst>
                    <a:ext uri="{9D8B030D-6E8A-4147-A177-3AD203B41FA5}">
                      <a16:colId xmlns:a16="http://schemas.microsoft.com/office/drawing/2014/main" val="1266408475"/>
                    </a:ext>
                  </a:extLst>
                </a:gridCol>
                <a:gridCol w="2170043">
                  <a:extLst>
                    <a:ext uri="{9D8B030D-6E8A-4147-A177-3AD203B41FA5}">
                      <a16:colId xmlns:a16="http://schemas.microsoft.com/office/drawing/2014/main" val="3015659447"/>
                    </a:ext>
                  </a:extLst>
                </a:gridCol>
                <a:gridCol w="2170043">
                  <a:extLst>
                    <a:ext uri="{9D8B030D-6E8A-4147-A177-3AD203B41FA5}">
                      <a16:colId xmlns:a16="http://schemas.microsoft.com/office/drawing/2014/main" val="1098016276"/>
                    </a:ext>
                  </a:extLst>
                </a:gridCol>
                <a:gridCol w="2170043">
                  <a:extLst>
                    <a:ext uri="{9D8B030D-6E8A-4147-A177-3AD203B41FA5}">
                      <a16:colId xmlns:a16="http://schemas.microsoft.com/office/drawing/2014/main" val="2947079417"/>
                    </a:ext>
                  </a:extLst>
                </a:gridCol>
              </a:tblGrid>
              <a:tr h="720655">
                <a:tc gridSpan="2">
                  <a:txBody>
                    <a:bodyPr/>
                    <a:lstStyle/>
                    <a:p>
                      <a:pPr algn="ctr" eaLnBrk="0">
                        <a:buNone/>
                      </a:pPr>
                      <a:r>
                        <a:rPr lang="zh-TW" sz="1800" kern="100" dirty="0">
                          <a:effectLst/>
                        </a:rPr>
                        <a:t>會計科目</a:t>
                      </a:r>
                      <a:endParaRPr lang="zh-TW" sz="1800" kern="100" dirty="0">
                        <a:effectLst/>
                        <a:latin typeface="Times New Roman" panose="02020603050405020304" pitchFamily="18" charset="0"/>
                        <a:ea typeface="新細明體" panose="02020500000000000000" pitchFamily="18" charset="-120"/>
                      </a:endParaRPr>
                    </a:p>
                  </a:txBody>
                  <a:tcPr marL="14103" marR="14103" marT="0" marB="0" anchor="ctr"/>
                </a:tc>
                <a:tc hMerge="1">
                  <a:txBody>
                    <a:bodyPr/>
                    <a:lstStyle/>
                    <a:p>
                      <a:endParaRPr lang="zh-TW" altLang="en-US"/>
                    </a:p>
                  </a:txBody>
                  <a:tcPr/>
                </a:tc>
                <a:tc>
                  <a:txBody>
                    <a:bodyPr/>
                    <a:lstStyle/>
                    <a:p>
                      <a:pPr algn="ctr" eaLnBrk="0">
                        <a:buNone/>
                      </a:pPr>
                      <a:r>
                        <a:rPr lang="zh-TW" sz="1800" kern="100" dirty="0">
                          <a:effectLst/>
                        </a:rPr>
                        <a:t>政府</a:t>
                      </a:r>
                    </a:p>
                    <a:p>
                      <a:pPr algn="ctr" eaLnBrk="0">
                        <a:buNone/>
                      </a:pPr>
                      <a:r>
                        <a:rPr lang="zh-TW" sz="1800" kern="100" dirty="0">
                          <a:effectLst/>
                        </a:rPr>
                        <a:t>補助款</a:t>
                      </a:r>
                      <a:endParaRPr lang="zh-TW" sz="1800" kern="100" dirty="0">
                        <a:effectLst/>
                        <a:latin typeface="Times New Roman" panose="02020603050405020304" pitchFamily="18" charset="0"/>
                        <a:ea typeface="新細明體" panose="02020500000000000000" pitchFamily="18" charset="-120"/>
                      </a:endParaRPr>
                    </a:p>
                  </a:txBody>
                  <a:tcPr marL="14103" marR="14103" marT="0" marB="0" anchor="ctr"/>
                </a:tc>
                <a:tc>
                  <a:txBody>
                    <a:bodyPr/>
                    <a:lstStyle/>
                    <a:p>
                      <a:pPr algn="ctr" eaLnBrk="0">
                        <a:buNone/>
                      </a:pPr>
                      <a:r>
                        <a:rPr lang="zh-TW" sz="1800" kern="100" dirty="0">
                          <a:effectLst/>
                        </a:rPr>
                        <a:t>公司</a:t>
                      </a:r>
                    </a:p>
                    <a:p>
                      <a:pPr algn="ctr" eaLnBrk="0">
                        <a:buNone/>
                      </a:pPr>
                      <a:r>
                        <a:rPr lang="zh-TW" sz="1800" kern="100" dirty="0">
                          <a:effectLst/>
                        </a:rPr>
                        <a:t>自籌款</a:t>
                      </a:r>
                      <a:endParaRPr lang="zh-TW" sz="1800" kern="100" dirty="0">
                        <a:effectLst/>
                        <a:latin typeface="Times New Roman" panose="02020603050405020304" pitchFamily="18" charset="0"/>
                        <a:ea typeface="新細明體" panose="02020500000000000000" pitchFamily="18" charset="-120"/>
                      </a:endParaRPr>
                    </a:p>
                  </a:txBody>
                  <a:tcPr marL="14103" marR="14103" marT="0" marB="0" anchor="ctr"/>
                </a:tc>
                <a:tc>
                  <a:txBody>
                    <a:bodyPr/>
                    <a:lstStyle/>
                    <a:p>
                      <a:pPr algn="ctr" eaLnBrk="0">
                        <a:buNone/>
                      </a:pPr>
                      <a:r>
                        <a:rPr lang="zh-TW" sz="1800" kern="100">
                          <a:effectLst/>
                        </a:rPr>
                        <a:t>合計</a:t>
                      </a:r>
                      <a:endParaRPr lang="zh-TW" sz="1800" kern="100">
                        <a:effectLst/>
                        <a:latin typeface="Times New Roman" panose="02020603050405020304" pitchFamily="18" charset="0"/>
                        <a:ea typeface="新細明體" panose="02020500000000000000" pitchFamily="18" charset="-120"/>
                      </a:endParaRPr>
                    </a:p>
                  </a:txBody>
                  <a:tcPr marL="14103" marR="14103" marT="0" marB="0" anchor="ctr"/>
                </a:tc>
                <a:tc>
                  <a:txBody>
                    <a:bodyPr/>
                    <a:lstStyle/>
                    <a:p>
                      <a:pPr eaLnBrk="0">
                        <a:buNone/>
                      </a:pPr>
                      <a:r>
                        <a:rPr lang="zh-TW" sz="1800" kern="100">
                          <a:effectLst/>
                        </a:rPr>
                        <a:t>各科目佔總經費之比例</a:t>
                      </a:r>
                      <a:r>
                        <a:rPr lang="en-US" sz="1800" kern="100">
                          <a:effectLst/>
                        </a:rPr>
                        <a:t>%</a:t>
                      </a:r>
                      <a:endParaRPr lang="zh-TW" sz="1800" kern="100">
                        <a:effectLst/>
                        <a:latin typeface="Times New Roman" panose="02020603050405020304" pitchFamily="18" charset="0"/>
                        <a:ea typeface="新細明體" panose="02020500000000000000" pitchFamily="18" charset="-120"/>
                      </a:endParaRPr>
                    </a:p>
                  </a:txBody>
                  <a:tcPr marL="14103" marR="14103" marT="0" marB="0" anchor="ctr"/>
                </a:tc>
                <a:extLst>
                  <a:ext uri="{0D108BD9-81ED-4DB2-BD59-A6C34878D82A}">
                    <a16:rowId xmlns:a16="http://schemas.microsoft.com/office/drawing/2014/main" val="1872190596"/>
                  </a:ext>
                </a:extLst>
              </a:tr>
              <a:tr h="328033">
                <a:tc rowSpan="3">
                  <a:txBody>
                    <a:bodyPr/>
                    <a:lstStyle/>
                    <a:p>
                      <a:pPr algn="l" eaLnBrk="0">
                        <a:buNone/>
                      </a:pPr>
                      <a:r>
                        <a:rPr lang="en-US" sz="1800" kern="100" dirty="0">
                          <a:effectLst/>
                        </a:rPr>
                        <a:t>1.</a:t>
                      </a:r>
                      <a:r>
                        <a:rPr lang="zh-TW" sz="1800" kern="100" dirty="0">
                          <a:effectLst/>
                        </a:rPr>
                        <a:t>人事費</a:t>
                      </a:r>
                      <a:endParaRPr lang="zh-TW" sz="1800" kern="100" dirty="0">
                        <a:effectLst/>
                        <a:latin typeface="Times New Roman" panose="02020603050405020304" pitchFamily="18" charset="0"/>
                        <a:ea typeface="新細明體" panose="02020500000000000000" pitchFamily="18" charset="-120"/>
                      </a:endParaRPr>
                    </a:p>
                  </a:txBody>
                  <a:tcPr marL="14103" marR="14103" marT="0" marB="0" anchor="ctr"/>
                </a:tc>
                <a:tc>
                  <a:txBody>
                    <a:bodyPr/>
                    <a:lstStyle/>
                    <a:p>
                      <a:pPr algn="l" eaLnBrk="0">
                        <a:buNone/>
                      </a:pPr>
                      <a:r>
                        <a:rPr lang="zh-TW" sz="1800" kern="100" dirty="0">
                          <a:effectLst/>
                        </a:rPr>
                        <a:t>計畫人員</a:t>
                      </a:r>
                      <a:endParaRPr lang="zh-TW" sz="1800" kern="100" dirty="0">
                        <a:effectLst/>
                        <a:latin typeface="Times New Roman" panose="02020603050405020304" pitchFamily="18" charset="0"/>
                        <a:ea typeface="新細明體" panose="02020500000000000000" pitchFamily="18" charset="-120"/>
                      </a:endParaRPr>
                    </a:p>
                  </a:txBody>
                  <a:tcPr marL="14103" marR="14103" marT="0" marB="0" anchor="ctr"/>
                </a:tc>
                <a:tc>
                  <a:txBody>
                    <a:bodyPr/>
                    <a:lstStyle/>
                    <a:p>
                      <a:pPr marL="632460" marR="74930" indent="-571500" algn="r" eaLnBrk="0">
                        <a:buNone/>
                      </a:pPr>
                      <a:r>
                        <a:rPr lang="en-US" sz="1800" kern="100">
                          <a:effectLst/>
                        </a:rPr>
                        <a:t> </a:t>
                      </a:r>
                      <a:endParaRPr lang="zh-TW" sz="1800" kern="100">
                        <a:effectLst/>
                        <a:latin typeface="Times New Roman" panose="02020603050405020304" pitchFamily="18" charset="0"/>
                        <a:ea typeface="新細明體" panose="02020500000000000000" pitchFamily="18" charset="-120"/>
                      </a:endParaRPr>
                    </a:p>
                  </a:txBody>
                  <a:tcPr marL="14103" marR="14103" marT="0" marB="0" anchor="ctr"/>
                </a:tc>
                <a:tc>
                  <a:txBody>
                    <a:bodyPr/>
                    <a:lstStyle/>
                    <a:p>
                      <a:pPr marL="48895" marR="86995" indent="13970" algn="r" eaLnBrk="0">
                        <a:buNone/>
                      </a:pPr>
                      <a:r>
                        <a:rPr lang="en-US" sz="1800" kern="100" dirty="0">
                          <a:effectLst/>
                        </a:rPr>
                        <a:t> </a:t>
                      </a:r>
                      <a:endParaRPr lang="zh-TW" sz="1800" kern="100" dirty="0">
                        <a:effectLst/>
                        <a:latin typeface="Times New Roman" panose="02020603050405020304" pitchFamily="18" charset="0"/>
                        <a:ea typeface="新細明體" panose="02020500000000000000" pitchFamily="18" charset="-120"/>
                      </a:endParaRPr>
                    </a:p>
                  </a:txBody>
                  <a:tcPr marL="14103" marR="14103" marT="0" marB="0" anchor="ctr"/>
                </a:tc>
                <a:tc>
                  <a:txBody>
                    <a:bodyPr/>
                    <a:lstStyle/>
                    <a:p>
                      <a:pPr marL="632460" marR="74930" indent="-571500" algn="r" eaLnBrk="0">
                        <a:buNone/>
                      </a:pPr>
                      <a:r>
                        <a:rPr lang="en-US" sz="1800" kern="100">
                          <a:effectLst/>
                        </a:rPr>
                        <a:t> </a:t>
                      </a:r>
                      <a:endParaRPr lang="zh-TW" sz="1800" kern="100">
                        <a:effectLst/>
                        <a:latin typeface="Times New Roman" panose="02020603050405020304" pitchFamily="18" charset="0"/>
                        <a:ea typeface="新細明體" panose="02020500000000000000" pitchFamily="18" charset="-120"/>
                      </a:endParaRPr>
                    </a:p>
                  </a:txBody>
                  <a:tcPr marL="14103" marR="14103" marT="0" marB="0" anchor="ctr"/>
                </a:tc>
                <a:tc>
                  <a:txBody>
                    <a:bodyPr/>
                    <a:lstStyle/>
                    <a:p>
                      <a:pPr marL="632460" marR="74930" indent="-571500" algn="r" eaLnBrk="0">
                        <a:buNone/>
                      </a:pPr>
                      <a:r>
                        <a:rPr lang="en-US" sz="1800" kern="100" dirty="0">
                          <a:effectLst/>
                        </a:rPr>
                        <a:t> </a:t>
                      </a:r>
                      <a:endParaRPr lang="zh-TW" sz="1800" kern="100" dirty="0">
                        <a:effectLst/>
                        <a:latin typeface="Times New Roman" panose="02020603050405020304" pitchFamily="18" charset="0"/>
                        <a:ea typeface="新細明體" panose="02020500000000000000" pitchFamily="18" charset="-120"/>
                      </a:endParaRPr>
                    </a:p>
                  </a:txBody>
                  <a:tcPr marL="14103" marR="14103" marT="0" marB="0" anchor="ctr">
                    <a:lnTlToBr w="12700" cap="flat" cmpd="sng" algn="ctr">
                      <a:solidFill>
                        <a:schemeClr val="tx1"/>
                      </a:solidFill>
                      <a:prstDash val="solid"/>
                      <a:round/>
                      <a:headEnd type="none" w="med" len="med"/>
                      <a:tailEnd type="none" w="med" len="med"/>
                    </a:lnTlToBr>
                  </a:tcPr>
                </a:tc>
                <a:extLst>
                  <a:ext uri="{0D108BD9-81ED-4DB2-BD59-A6C34878D82A}">
                    <a16:rowId xmlns:a16="http://schemas.microsoft.com/office/drawing/2014/main" val="1900304514"/>
                  </a:ext>
                </a:extLst>
              </a:tr>
              <a:tr h="328033">
                <a:tc vMerge="1">
                  <a:txBody>
                    <a:bodyPr/>
                    <a:lstStyle/>
                    <a:p>
                      <a:endParaRPr lang="zh-TW" altLang="en-US"/>
                    </a:p>
                  </a:txBody>
                  <a:tcPr/>
                </a:tc>
                <a:tc>
                  <a:txBody>
                    <a:bodyPr/>
                    <a:lstStyle/>
                    <a:p>
                      <a:r>
                        <a:rPr lang="zh-TW" sz="1800" kern="100" dirty="0">
                          <a:effectLst/>
                        </a:rPr>
                        <a:t>顧問</a:t>
                      </a:r>
                      <a:endParaRPr lang="zh-TW" altLang="en-US" sz="1800" dirty="0"/>
                    </a:p>
                  </a:txBody>
                  <a:tcPr marL="14103" marR="14103" marT="0" marB="0" anchor="ctr"/>
                </a:tc>
                <a:tc>
                  <a:txBody>
                    <a:bodyPr/>
                    <a:lstStyle/>
                    <a:p>
                      <a:pPr marL="632460" marR="74930" indent="-571500" algn="r" eaLnBrk="0">
                        <a:buNone/>
                      </a:pPr>
                      <a:r>
                        <a:rPr lang="en-US" sz="1800" kern="100">
                          <a:effectLst/>
                        </a:rPr>
                        <a:t> </a:t>
                      </a:r>
                      <a:endParaRPr lang="zh-TW" sz="1800" kern="100">
                        <a:effectLst/>
                        <a:latin typeface="Times New Roman" panose="02020603050405020304" pitchFamily="18" charset="0"/>
                        <a:ea typeface="新細明體" panose="02020500000000000000" pitchFamily="18" charset="-120"/>
                      </a:endParaRPr>
                    </a:p>
                  </a:txBody>
                  <a:tcPr marL="14103" marR="14103" marT="0" marB="0" anchor="ctr"/>
                </a:tc>
                <a:tc>
                  <a:txBody>
                    <a:bodyPr/>
                    <a:lstStyle/>
                    <a:p>
                      <a:pPr marL="48895" marR="86995" indent="13970" algn="r" eaLnBrk="0">
                        <a:buNone/>
                      </a:pPr>
                      <a:r>
                        <a:rPr lang="en-US" sz="1800" kern="100" dirty="0">
                          <a:effectLst/>
                        </a:rPr>
                        <a:t> </a:t>
                      </a:r>
                      <a:endParaRPr lang="zh-TW" sz="1800" kern="100" dirty="0">
                        <a:effectLst/>
                        <a:latin typeface="Times New Roman" panose="02020603050405020304" pitchFamily="18" charset="0"/>
                        <a:ea typeface="新細明體" panose="02020500000000000000" pitchFamily="18" charset="-120"/>
                      </a:endParaRPr>
                    </a:p>
                  </a:txBody>
                  <a:tcPr marL="14103" marR="14103" marT="0" marB="0" anchor="ctr"/>
                </a:tc>
                <a:tc>
                  <a:txBody>
                    <a:bodyPr/>
                    <a:lstStyle/>
                    <a:p>
                      <a:pPr marL="632460" marR="74930" indent="-571500" algn="r" eaLnBrk="0">
                        <a:buNone/>
                      </a:pPr>
                      <a:r>
                        <a:rPr lang="en-US" sz="1800" kern="100">
                          <a:effectLst/>
                        </a:rPr>
                        <a:t> </a:t>
                      </a:r>
                      <a:endParaRPr lang="zh-TW" sz="1800" kern="100">
                        <a:effectLst/>
                        <a:latin typeface="Times New Roman" panose="02020603050405020304" pitchFamily="18" charset="0"/>
                        <a:ea typeface="新細明體" panose="02020500000000000000" pitchFamily="18" charset="-120"/>
                      </a:endParaRPr>
                    </a:p>
                  </a:txBody>
                  <a:tcPr marL="14103" marR="14103" marT="0" marB="0" anchor="ctr"/>
                </a:tc>
                <a:tc>
                  <a:txBody>
                    <a:bodyPr/>
                    <a:lstStyle/>
                    <a:p>
                      <a:pPr marL="632460" marR="74930" indent="-571500" algn="r" eaLnBrk="0">
                        <a:buNone/>
                      </a:pPr>
                      <a:r>
                        <a:rPr lang="en-US" sz="1800" kern="100" dirty="0">
                          <a:effectLst/>
                        </a:rPr>
                        <a:t> </a:t>
                      </a:r>
                      <a:endParaRPr lang="zh-TW" sz="1800" kern="100" dirty="0">
                        <a:effectLst/>
                        <a:latin typeface="Times New Roman" panose="02020603050405020304" pitchFamily="18" charset="0"/>
                        <a:ea typeface="新細明體" panose="02020500000000000000" pitchFamily="18" charset="-120"/>
                      </a:endParaRPr>
                    </a:p>
                  </a:txBody>
                  <a:tcPr marL="14103" marR="14103" marT="0" marB="0" anchor="ctr">
                    <a:lnTlToBr w="12700" cap="flat" cmpd="sng" algn="ctr">
                      <a:solidFill>
                        <a:schemeClr val="tx1"/>
                      </a:solidFill>
                      <a:prstDash val="solid"/>
                      <a:round/>
                      <a:headEnd type="none" w="med" len="med"/>
                      <a:tailEnd type="none" w="med" len="med"/>
                    </a:lnTlToBr>
                  </a:tcPr>
                </a:tc>
                <a:extLst>
                  <a:ext uri="{0D108BD9-81ED-4DB2-BD59-A6C34878D82A}">
                    <a16:rowId xmlns:a16="http://schemas.microsoft.com/office/drawing/2014/main" val="2114740183"/>
                  </a:ext>
                </a:extLst>
              </a:tr>
              <a:tr h="346491">
                <a:tc vMerge="1">
                  <a:txBody>
                    <a:bodyPr/>
                    <a:lstStyle/>
                    <a:p>
                      <a:endParaRPr lang="zh-TW" altLang="en-US"/>
                    </a:p>
                  </a:txBody>
                  <a:tcPr/>
                </a:tc>
                <a:tc>
                  <a:txBody>
                    <a:bodyPr/>
                    <a:lstStyle/>
                    <a:p>
                      <a:pPr algn="ctr"/>
                      <a:r>
                        <a:rPr lang="zh-TW" sz="1800" kern="100" dirty="0">
                          <a:effectLst/>
                        </a:rPr>
                        <a:t>小　　　計</a:t>
                      </a:r>
                      <a:endParaRPr lang="zh-TW" altLang="en-US" sz="1800" dirty="0"/>
                    </a:p>
                  </a:txBody>
                  <a:tcPr marL="14103" marR="14103" marT="0" marB="0" anchor="ctr"/>
                </a:tc>
                <a:tc>
                  <a:txBody>
                    <a:bodyPr/>
                    <a:lstStyle/>
                    <a:p>
                      <a:pPr marL="632460" marR="74930" indent="-571500" algn="r" eaLnBrk="0">
                        <a:buNone/>
                      </a:pPr>
                      <a:r>
                        <a:rPr lang="en-US" sz="1800" kern="100">
                          <a:effectLst/>
                        </a:rPr>
                        <a:t> </a:t>
                      </a:r>
                      <a:endParaRPr lang="zh-TW" sz="1800" kern="100">
                        <a:effectLst/>
                        <a:latin typeface="Times New Roman" panose="02020603050405020304" pitchFamily="18" charset="0"/>
                        <a:ea typeface="新細明體" panose="02020500000000000000" pitchFamily="18" charset="-120"/>
                      </a:endParaRPr>
                    </a:p>
                  </a:txBody>
                  <a:tcPr marL="14103" marR="14103" marT="0" marB="0" anchor="ctr"/>
                </a:tc>
                <a:tc>
                  <a:txBody>
                    <a:bodyPr/>
                    <a:lstStyle/>
                    <a:p>
                      <a:pPr marL="48895" marR="86995" indent="13970" algn="r" eaLnBrk="0">
                        <a:buNone/>
                      </a:pPr>
                      <a:r>
                        <a:rPr lang="en-US" sz="1800" kern="100">
                          <a:effectLst/>
                        </a:rPr>
                        <a:t> </a:t>
                      </a:r>
                      <a:endParaRPr lang="zh-TW" sz="1800" kern="100">
                        <a:effectLst/>
                        <a:latin typeface="Times New Roman" panose="02020603050405020304" pitchFamily="18" charset="0"/>
                        <a:ea typeface="新細明體" panose="02020500000000000000" pitchFamily="18" charset="-120"/>
                      </a:endParaRPr>
                    </a:p>
                  </a:txBody>
                  <a:tcPr marL="14103" marR="14103" marT="0" marB="0" anchor="ctr"/>
                </a:tc>
                <a:tc>
                  <a:txBody>
                    <a:bodyPr/>
                    <a:lstStyle/>
                    <a:p>
                      <a:pPr marL="632460" marR="74930" indent="-571500" algn="r" eaLnBrk="0">
                        <a:buNone/>
                      </a:pPr>
                      <a:r>
                        <a:rPr lang="en-US" sz="1800" kern="100">
                          <a:effectLst/>
                        </a:rPr>
                        <a:t> </a:t>
                      </a:r>
                      <a:endParaRPr lang="zh-TW" sz="1800" kern="100">
                        <a:effectLst/>
                        <a:latin typeface="Times New Roman" panose="02020603050405020304" pitchFamily="18" charset="0"/>
                        <a:ea typeface="新細明體" panose="02020500000000000000" pitchFamily="18" charset="-120"/>
                      </a:endParaRPr>
                    </a:p>
                  </a:txBody>
                  <a:tcPr marL="14103" marR="14103" marT="0" marB="0" anchor="ctr"/>
                </a:tc>
                <a:tc>
                  <a:txBody>
                    <a:bodyPr/>
                    <a:lstStyle/>
                    <a:p>
                      <a:pPr marL="632460" marR="74930" indent="-571500" algn="r" eaLnBrk="0">
                        <a:buNone/>
                      </a:pPr>
                      <a:r>
                        <a:rPr lang="en-US" sz="1800" kern="100">
                          <a:effectLst/>
                        </a:rPr>
                        <a:t> </a:t>
                      </a:r>
                      <a:endParaRPr lang="zh-TW" sz="1800" kern="100">
                        <a:effectLst/>
                        <a:latin typeface="Times New Roman" panose="02020603050405020304" pitchFamily="18" charset="0"/>
                        <a:ea typeface="新細明體" panose="02020500000000000000" pitchFamily="18" charset="-120"/>
                      </a:endParaRPr>
                    </a:p>
                  </a:txBody>
                  <a:tcPr marL="14103" marR="14103" marT="0" marB="0" anchor="ctr"/>
                </a:tc>
                <a:extLst>
                  <a:ext uri="{0D108BD9-81ED-4DB2-BD59-A6C34878D82A}">
                    <a16:rowId xmlns:a16="http://schemas.microsoft.com/office/drawing/2014/main" val="724161032"/>
                  </a:ext>
                </a:extLst>
              </a:tr>
              <a:tr h="516902">
                <a:tc gridSpan="2">
                  <a:txBody>
                    <a:bodyPr/>
                    <a:lstStyle/>
                    <a:p>
                      <a:pPr algn="just" eaLnBrk="0">
                        <a:buNone/>
                      </a:pPr>
                      <a:r>
                        <a:rPr lang="en-US" sz="1800" kern="100" dirty="0">
                          <a:effectLst/>
                        </a:rPr>
                        <a:t>2.</a:t>
                      </a:r>
                      <a:r>
                        <a:rPr lang="zh-TW" sz="1800" kern="100" dirty="0">
                          <a:effectLst/>
                        </a:rPr>
                        <a:t>消耗性器材及原材料費</a:t>
                      </a:r>
                      <a:endParaRPr lang="zh-TW" sz="1800" kern="100" dirty="0">
                        <a:effectLst/>
                        <a:latin typeface="Times New Roman" panose="02020603050405020304" pitchFamily="18" charset="0"/>
                        <a:ea typeface="新細明體" panose="02020500000000000000" pitchFamily="18" charset="-120"/>
                      </a:endParaRPr>
                    </a:p>
                  </a:txBody>
                  <a:tcPr marL="14103" marR="14103" marT="0" marB="0" anchor="ctr"/>
                </a:tc>
                <a:tc hMerge="1">
                  <a:txBody>
                    <a:bodyPr/>
                    <a:lstStyle/>
                    <a:p>
                      <a:endParaRPr lang="zh-TW" altLang="en-US"/>
                    </a:p>
                  </a:txBody>
                  <a:tcPr/>
                </a:tc>
                <a:tc>
                  <a:txBody>
                    <a:bodyPr/>
                    <a:lstStyle/>
                    <a:p>
                      <a:pPr marL="632460" marR="74930" indent="-571500" algn="r" eaLnBrk="0">
                        <a:buNone/>
                      </a:pPr>
                      <a:r>
                        <a:rPr lang="en-US" sz="1800" kern="100" dirty="0">
                          <a:effectLst/>
                        </a:rPr>
                        <a:t> </a:t>
                      </a:r>
                      <a:endParaRPr lang="zh-TW" sz="1800" kern="100" dirty="0">
                        <a:effectLst/>
                        <a:latin typeface="Times New Roman" panose="02020603050405020304" pitchFamily="18" charset="0"/>
                        <a:ea typeface="新細明體" panose="02020500000000000000" pitchFamily="18" charset="-120"/>
                      </a:endParaRPr>
                    </a:p>
                  </a:txBody>
                  <a:tcPr marL="14103" marR="14103" marT="0" marB="0" anchor="ctr"/>
                </a:tc>
                <a:tc>
                  <a:txBody>
                    <a:bodyPr/>
                    <a:lstStyle/>
                    <a:p>
                      <a:pPr marL="48895" marR="86995" indent="13970" algn="r" eaLnBrk="0">
                        <a:buNone/>
                      </a:pPr>
                      <a:r>
                        <a:rPr lang="en-US" sz="1800" kern="100" dirty="0">
                          <a:effectLst/>
                        </a:rPr>
                        <a:t> </a:t>
                      </a:r>
                      <a:endParaRPr lang="zh-TW" sz="1800" kern="100" dirty="0">
                        <a:effectLst/>
                        <a:latin typeface="Times New Roman" panose="02020603050405020304" pitchFamily="18" charset="0"/>
                        <a:ea typeface="新細明體" panose="02020500000000000000" pitchFamily="18" charset="-120"/>
                      </a:endParaRPr>
                    </a:p>
                  </a:txBody>
                  <a:tcPr marL="14103" marR="14103" marT="0" marB="0" anchor="ctr"/>
                </a:tc>
                <a:tc>
                  <a:txBody>
                    <a:bodyPr/>
                    <a:lstStyle/>
                    <a:p>
                      <a:pPr marL="632460" marR="74930" indent="-571500" algn="r" eaLnBrk="0">
                        <a:buNone/>
                      </a:pPr>
                      <a:r>
                        <a:rPr lang="en-US" sz="1800" kern="100">
                          <a:effectLst/>
                        </a:rPr>
                        <a:t> </a:t>
                      </a:r>
                      <a:endParaRPr lang="zh-TW" sz="1800" kern="100">
                        <a:effectLst/>
                        <a:latin typeface="Times New Roman" panose="02020603050405020304" pitchFamily="18" charset="0"/>
                        <a:ea typeface="新細明體" panose="02020500000000000000" pitchFamily="18" charset="-120"/>
                      </a:endParaRPr>
                    </a:p>
                  </a:txBody>
                  <a:tcPr marL="14103" marR="14103" marT="0" marB="0" anchor="ctr"/>
                </a:tc>
                <a:tc>
                  <a:txBody>
                    <a:bodyPr/>
                    <a:lstStyle/>
                    <a:p>
                      <a:pPr marL="632460" marR="74930" indent="-571500" algn="r" eaLnBrk="0">
                        <a:buNone/>
                      </a:pPr>
                      <a:r>
                        <a:rPr lang="en-US" sz="1800" kern="100" dirty="0">
                          <a:effectLst/>
                        </a:rPr>
                        <a:t> </a:t>
                      </a:r>
                      <a:endParaRPr lang="zh-TW" sz="1800" kern="100" dirty="0">
                        <a:effectLst/>
                        <a:latin typeface="Times New Roman" panose="02020603050405020304" pitchFamily="18" charset="0"/>
                        <a:ea typeface="新細明體" panose="02020500000000000000" pitchFamily="18" charset="-120"/>
                      </a:endParaRPr>
                    </a:p>
                  </a:txBody>
                  <a:tcPr marL="14103" marR="14103" marT="0" marB="0" anchor="ctr"/>
                </a:tc>
                <a:extLst>
                  <a:ext uri="{0D108BD9-81ED-4DB2-BD59-A6C34878D82A}">
                    <a16:rowId xmlns:a16="http://schemas.microsoft.com/office/drawing/2014/main" val="3171000410"/>
                  </a:ext>
                </a:extLst>
              </a:tr>
              <a:tr h="516902">
                <a:tc gridSpan="2">
                  <a:txBody>
                    <a:bodyPr/>
                    <a:lstStyle/>
                    <a:p>
                      <a:pPr algn="just" eaLnBrk="0">
                        <a:buNone/>
                      </a:pPr>
                      <a:r>
                        <a:rPr lang="en-US" sz="1800" kern="100">
                          <a:effectLst/>
                        </a:rPr>
                        <a:t>3.</a:t>
                      </a:r>
                      <a:r>
                        <a:rPr lang="zh-TW" sz="1800" kern="100">
                          <a:effectLst/>
                        </a:rPr>
                        <a:t>研發設備使用費及維護費</a:t>
                      </a:r>
                      <a:endParaRPr lang="zh-TW" sz="1800" kern="100">
                        <a:effectLst/>
                        <a:latin typeface="Times New Roman" panose="02020603050405020304" pitchFamily="18" charset="0"/>
                        <a:ea typeface="新細明體" panose="02020500000000000000" pitchFamily="18" charset="-120"/>
                      </a:endParaRPr>
                    </a:p>
                  </a:txBody>
                  <a:tcPr marL="14103" marR="14103" marT="0" marB="0" anchor="ctr"/>
                </a:tc>
                <a:tc hMerge="1">
                  <a:txBody>
                    <a:bodyPr/>
                    <a:lstStyle/>
                    <a:p>
                      <a:endParaRPr lang="zh-TW" altLang="en-US"/>
                    </a:p>
                  </a:txBody>
                  <a:tcPr/>
                </a:tc>
                <a:tc>
                  <a:txBody>
                    <a:bodyPr/>
                    <a:lstStyle/>
                    <a:p>
                      <a:pPr marL="632460" marR="74930" indent="-571500" algn="r" eaLnBrk="0">
                        <a:buNone/>
                      </a:pPr>
                      <a:r>
                        <a:rPr lang="en-US" sz="1800" kern="100">
                          <a:effectLst/>
                        </a:rPr>
                        <a:t> </a:t>
                      </a:r>
                      <a:endParaRPr lang="zh-TW" sz="1800" kern="100">
                        <a:effectLst/>
                        <a:latin typeface="Times New Roman" panose="02020603050405020304" pitchFamily="18" charset="0"/>
                        <a:ea typeface="新細明體" panose="02020500000000000000" pitchFamily="18" charset="-120"/>
                      </a:endParaRPr>
                    </a:p>
                  </a:txBody>
                  <a:tcPr marL="14103" marR="14103" marT="0" marB="0" anchor="ctr"/>
                </a:tc>
                <a:tc>
                  <a:txBody>
                    <a:bodyPr/>
                    <a:lstStyle/>
                    <a:p>
                      <a:pPr marL="48895" marR="86995" indent="13970" algn="r" eaLnBrk="0">
                        <a:buNone/>
                      </a:pPr>
                      <a:r>
                        <a:rPr lang="en-US" sz="1800" kern="100">
                          <a:effectLst/>
                        </a:rPr>
                        <a:t> </a:t>
                      </a:r>
                      <a:endParaRPr lang="zh-TW" sz="1800" kern="100">
                        <a:effectLst/>
                        <a:latin typeface="Times New Roman" panose="02020603050405020304" pitchFamily="18" charset="0"/>
                        <a:ea typeface="新細明體" panose="02020500000000000000" pitchFamily="18" charset="-120"/>
                      </a:endParaRPr>
                    </a:p>
                  </a:txBody>
                  <a:tcPr marL="14103" marR="14103" marT="0" marB="0" anchor="ctr"/>
                </a:tc>
                <a:tc>
                  <a:txBody>
                    <a:bodyPr/>
                    <a:lstStyle/>
                    <a:p>
                      <a:pPr marL="638810" marR="99060" indent="-601980" algn="r" eaLnBrk="0">
                        <a:buNone/>
                      </a:pPr>
                      <a:r>
                        <a:rPr lang="en-US" sz="1800" kern="100" dirty="0">
                          <a:effectLst/>
                        </a:rPr>
                        <a:t> </a:t>
                      </a:r>
                      <a:endParaRPr lang="zh-TW" sz="1800" kern="100" dirty="0">
                        <a:effectLst/>
                        <a:latin typeface="Times New Roman" panose="02020603050405020304" pitchFamily="18" charset="0"/>
                        <a:ea typeface="新細明體" panose="02020500000000000000" pitchFamily="18" charset="-120"/>
                      </a:endParaRPr>
                    </a:p>
                  </a:txBody>
                  <a:tcPr marL="14103" marR="14103" marT="0" marB="0" anchor="ctr"/>
                </a:tc>
                <a:tc>
                  <a:txBody>
                    <a:bodyPr/>
                    <a:lstStyle/>
                    <a:p>
                      <a:pPr marL="129540" marR="74930" indent="-647700" algn="r" eaLnBrk="0">
                        <a:buNone/>
                      </a:pPr>
                      <a:r>
                        <a:rPr lang="en-US" sz="1800" kern="100">
                          <a:effectLst/>
                        </a:rPr>
                        <a:t> </a:t>
                      </a:r>
                      <a:endParaRPr lang="zh-TW" sz="1800" kern="100">
                        <a:effectLst/>
                        <a:latin typeface="Times New Roman" panose="02020603050405020304" pitchFamily="18" charset="0"/>
                        <a:ea typeface="新細明體" panose="02020500000000000000" pitchFamily="18" charset="-120"/>
                      </a:endParaRPr>
                    </a:p>
                  </a:txBody>
                  <a:tcPr marL="14103" marR="14103" marT="0" marB="0" anchor="ctr"/>
                </a:tc>
                <a:extLst>
                  <a:ext uri="{0D108BD9-81ED-4DB2-BD59-A6C34878D82A}">
                    <a16:rowId xmlns:a16="http://schemas.microsoft.com/office/drawing/2014/main" val="4147879232"/>
                  </a:ext>
                </a:extLst>
              </a:tr>
              <a:tr h="397581">
                <a:tc rowSpan="4">
                  <a:txBody>
                    <a:bodyPr/>
                    <a:lstStyle/>
                    <a:p>
                      <a:pPr algn="l" eaLnBrk="0">
                        <a:buNone/>
                      </a:pPr>
                      <a:r>
                        <a:rPr lang="en-US" sz="1800" kern="100" dirty="0">
                          <a:effectLst/>
                        </a:rPr>
                        <a:t>4.</a:t>
                      </a:r>
                      <a:r>
                        <a:rPr lang="zh-TW" sz="1800" kern="100" dirty="0">
                          <a:effectLst/>
                        </a:rPr>
                        <a:t>技術引進及委託研究費</a:t>
                      </a:r>
                      <a:endParaRPr lang="zh-TW" sz="1800" kern="100" dirty="0">
                        <a:effectLst/>
                        <a:latin typeface="Times New Roman" panose="02020603050405020304" pitchFamily="18" charset="0"/>
                        <a:ea typeface="新細明體" panose="02020500000000000000" pitchFamily="18" charset="-120"/>
                      </a:endParaRPr>
                    </a:p>
                  </a:txBody>
                  <a:tcPr marL="14103" marR="14103" marT="0" marB="0" anchor="ctr"/>
                </a:tc>
                <a:tc>
                  <a:txBody>
                    <a:bodyPr/>
                    <a:lstStyle/>
                    <a:p>
                      <a:pPr algn="ctr" eaLnBrk="0">
                        <a:buNone/>
                      </a:pPr>
                      <a:r>
                        <a:rPr lang="en-US" sz="1800" kern="100" dirty="0">
                          <a:effectLst/>
                        </a:rPr>
                        <a:t>(1)</a:t>
                      </a:r>
                      <a:r>
                        <a:rPr lang="zh-TW" sz="1800" kern="100" dirty="0">
                          <a:effectLst/>
                        </a:rPr>
                        <a:t>技術或智慧財產權購買費</a:t>
                      </a:r>
                      <a:endParaRPr lang="zh-TW" sz="1000" kern="100" dirty="0">
                        <a:effectLst/>
                        <a:latin typeface="Times New Roman" panose="02020603050405020304" pitchFamily="18" charset="0"/>
                        <a:ea typeface="新細明體" panose="02020500000000000000" pitchFamily="18" charset="-120"/>
                      </a:endParaRPr>
                    </a:p>
                  </a:txBody>
                  <a:tcPr marL="14103" marR="14103" marT="0" marB="0" anchor="ctr"/>
                </a:tc>
                <a:tc>
                  <a:txBody>
                    <a:bodyPr/>
                    <a:lstStyle/>
                    <a:p>
                      <a:pPr marL="632460" marR="74930" indent="-571500" algn="r" eaLnBrk="0">
                        <a:buNone/>
                      </a:pPr>
                      <a:r>
                        <a:rPr lang="en-US" sz="1800" kern="100" dirty="0">
                          <a:effectLst/>
                        </a:rPr>
                        <a:t> </a:t>
                      </a:r>
                      <a:endParaRPr lang="zh-TW" sz="1800" kern="100" dirty="0">
                        <a:effectLst/>
                        <a:latin typeface="Times New Roman" panose="02020603050405020304" pitchFamily="18" charset="0"/>
                        <a:ea typeface="新細明體" panose="02020500000000000000" pitchFamily="18" charset="-120"/>
                      </a:endParaRPr>
                    </a:p>
                  </a:txBody>
                  <a:tcPr marL="14103" marR="14103" marT="0" marB="0" anchor="ctr"/>
                </a:tc>
                <a:tc>
                  <a:txBody>
                    <a:bodyPr/>
                    <a:lstStyle/>
                    <a:p>
                      <a:pPr marL="48895" marR="86995" indent="13970" algn="r" eaLnBrk="0">
                        <a:buNone/>
                      </a:pPr>
                      <a:r>
                        <a:rPr lang="en-US" sz="1800" kern="100" dirty="0">
                          <a:effectLst/>
                        </a:rPr>
                        <a:t> </a:t>
                      </a:r>
                      <a:endParaRPr lang="zh-TW" sz="1800" kern="100" dirty="0">
                        <a:effectLst/>
                        <a:latin typeface="Times New Roman" panose="02020603050405020304" pitchFamily="18" charset="0"/>
                        <a:ea typeface="新細明體" panose="02020500000000000000" pitchFamily="18" charset="-120"/>
                      </a:endParaRPr>
                    </a:p>
                  </a:txBody>
                  <a:tcPr marL="14103" marR="14103" marT="0" marB="0" anchor="ctr"/>
                </a:tc>
                <a:tc>
                  <a:txBody>
                    <a:bodyPr/>
                    <a:lstStyle/>
                    <a:p>
                      <a:pPr marL="638810" marR="99060" indent="-601980" algn="r" eaLnBrk="0">
                        <a:buNone/>
                      </a:pPr>
                      <a:r>
                        <a:rPr lang="en-US" sz="1800" kern="100" dirty="0">
                          <a:effectLst/>
                        </a:rPr>
                        <a:t> </a:t>
                      </a:r>
                      <a:endParaRPr lang="zh-TW" sz="1800" kern="100" dirty="0">
                        <a:effectLst/>
                        <a:latin typeface="Times New Roman" panose="02020603050405020304" pitchFamily="18" charset="0"/>
                        <a:ea typeface="新細明體" panose="02020500000000000000" pitchFamily="18" charset="-120"/>
                      </a:endParaRPr>
                    </a:p>
                  </a:txBody>
                  <a:tcPr marL="14103" marR="14103" marT="0" marB="0" anchor="ctr"/>
                </a:tc>
                <a:tc>
                  <a:txBody>
                    <a:bodyPr/>
                    <a:lstStyle/>
                    <a:p>
                      <a:pPr marL="129540" marR="74930" indent="-647700" algn="r" eaLnBrk="0">
                        <a:buNone/>
                      </a:pPr>
                      <a:r>
                        <a:rPr lang="en-US" sz="1800" kern="100" dirty="0">
                          <a:effectLst/>
                        </a:rPr>
                        <a:t> </a:t>
                      </a:r>
                      <a:endParaRPr lang="zh-TW" sz="1800" kern="100" dirty="0">
                        <a:effectLst/>
                        <a:latin typeface="Times New Roman" panose="02020603050405020304" pitchFamily="18" charset="0"/>
                        <a:ea typeface="新細明體" panose="02020500000000000000" pitchFamily="18" charset="-120"/>
                      </a:endParaRPr>
                    </a:p>
                  </a:txBody>
                  <a:tcPr marL="14103" marR="14103" marT="0" marB="0" anchor="ctr">
                    <a:lnTlToBr w="12700" cap="flat" cmpd="sng" algn="ctr">
                      <a:solidFill>
                        <a:schemeClr val="tx1"/>
                      </a:solidFill>
                      <a:prstDash val="solid"/>
                      <a:round/>
                      <a:headEnd type="none" w="med" len="med"/>
                      <a:tailEnd type="none" w="med" len="med"/>
                    </a:lnTlToBr>
                  </a:tcPr>
                </a:tc>
                <a:extLst>
                  <a:ext uri="{0D108BD9-81ED-4DB2-BD59-A6C34878D82A}">
                    <a16:rowId xmlns:a16="http://schemas.microsoft.com/office/drawing/2014/main" val="2257979618"/>
                  </a:ext>
                </a:extLst>
              </a:tr>
              <a:tr h="371109">
                <a:tc vMerge="1">
                  <a:txBody>
                    <a:bodyPr/>
                    <a:lstStyle/>
                    <a:p>
                      <a:endParaRPr lang="zh-TW" altLang="en-US"/>
                    </a:p>
                  </a:txBody>
                  <a:tcPr/>
                </a:tc>
                <a:tc>
                  <a:txBody>
                    <a:bodyPr/>
                    <a:lstStyle/>
                    <a:p>
                      <a:r>
                        <a:rPr lang="en-US" sz="1800" kern="100">
                          <a:effectLst/>
                        </a:rPr>
                        <a:t>(2)</a:t>
                      </a:r>
                      <a:r>
                        <a:rPr lang="zh-TW" sz="1800" kern="100">
                          <a:effectLst/>
                        </a:rPr>
                        <a:t>委託研究費</a:t>
                      </a:r>
                      <a:endParaRPr lang="zh-TW" altLang="en-US"/>
                    </a:p>
                  </a:txBody>
                  <a:tcPr marL="14103" marR="14103" marT="0" marB="0" anchor="ctr"/>
                </a:tc>
                <a:tc>
                  <a:txBody>
                    <a:bodyPr/>
                    <a:lstStyle/>
                    <a:p>
                      <a:pPr marL="632460" marR="74930" indent="-571500" algn="r" eaLnBrk="0">
                        <a:buNone/>
                      </a:pPr>
                      <a:r>
                        <a:rPr lang="en-US" sz="1800" kern="100" dirty="0">
                          <a:effectLst/>
                        </a:rPr>
                        <a:t> </a:t>
                      </a:r>
                      <a:endParaRPr lang="zh-TW" sz="1800" kern="100" dirty="0">
                        <a:effectLst/>
                        <a:latin typeface="Times New Roman" panose="02020603050405020304" pitchFamily="18" charset="0"/>
                        <a:ea typeface="新細明體" panose="02020500000000000000" pitchFamily="18" charset="-120"/>
                      </a:endParaRPr>
                    </a:p>
                  </a:txBody>
                  <a:tcPr marL="14103" marR="14103" marT="0" marB="0" anchor="ctr"/>
                </a:tc>
                <a:tc>
                  <a:txBody>
                    <a:bodyPr/>
                    <a:lstStyle/>
                    <a:p>
                      <a:pPr marL="48895" marR="86995" indent="13970" algn="r" eaLnBrk="0">
                        <a:buNone/>
                      </a:pPr>
                      <a:r>
                        <a:rPr lang="en-US" sz="1800" kern="100">
                          <a:effectLst/>
                        </a:rPr>
                        <a:t> </a:t>
                      </a:r>
                      <a:endParaRPr lang="zh-TW" sz="1800" kern="100">
                        <a:effectLst/>
                        <a:latin typeface="Times New Roman" panose="02020603050405020304" pitchFamily="18" charset="0"/>
                        <a:ea typeface="新細明體" panose="02020500000000000000" pitchFamily="18" charset="-120"/>
                      </a:endParaRPr>
                    </a:p>
                  </a:txBody>
                  <a:tcPr marL="14103" marR="14103" marT="0" marB="0" anchor="ctr"/>
                </a:tc>
                <a:tc>
                  <a:txBody>
                    <a:bodyPr/>
                    <a:lstStyle/>
                    <a:p>
                      <a:pPr marL="638810" marR="99060" indent="-601980" algn="r" eaLnBrk="0">
                        <a:buNone/>
                      </a:pPr>
                      <a:r>
                        <a:rPr lang="en-US" sz="1800" kern="100" dirty="0">
                          <a:effectLst/>
                        </a:rPr>
                        <a:t> </a:t>
                      </a:r>
                      <a:endParaRPr lang="zh-TW" sz="1800" kern="100" dirty="0">
                        <a:effectLst/>
                        <a:latin typeface="Times New Roman" panose="02020603050405020304" pitchFamily="18" charset="0"/>
                        <a:ea typeface="新細明體" panose="02020500000000000000" pitchFamily="18" charset="-120"/>
                      </a:endParaRPr>
                    </a:p>
                  </a:txBody>
                  <a:tcPr marL="14103" marR="14103" marT="0" marB="0" anchor="ctr"/>
                </a:tc>
                <a:tc>
                  <a:txBody>
                    <a:bodyPr/>
                    <a:lstStyle/>
                    <a:p>
                      <a:pPr marL="129540" marR="74930" indent="-647700" algn="r" eaLnBrk="0">
                        <a:buNone/>
                      </a:pPr>
                      <a:r>
                        <a:rPr lang="en-US" sz="1800" kern="100" dirty="0">
                          <a:effectLst/>
                        </a:rPr>
                        <a:t> </a:t>
                      </a:r>
                      <a:endParaRPr lang="zh-TW" sz="1800" kern="100" dirty="0">
                        <a:effectLst/>
                        <a:latin typeface="Times New Roman" panose="02020603050405020304" pitchFamily="18" charset="0"/>
                        <a:ea typeface="新細明體" panose="02020500000000000000" pitchFamily="18" charset="-120"/>
                      </a:endParaRPr>
                    </a:p>
                  </a:txBody>
                  <a:tcPr marL="14103" marR="14103" marT="0" marB="0" anchor="ctr">
                    <a:lnTlToBr w="12700" cap="flat" cmpd="sng" algn="ctr">
                      <a:solidFill>
                        <a:schemeClr val="tx1"/>
                      </a:solidFill>
                      <a:prstDash val="solid"/>
                      <a:round/>
                      <a:headEnd type="none" w="med" len="med"/>
                      <a:tailEnd type="none" w="med" len="med"/>
                    </a:lnTlToBr>
                  </a:tcPr>
                </a:tc>
                <a:extLst>
                  <a:ext uri="{0D108BD9-81ED-4DB2-BD59-A6C34878D82A}">
                    <a16:rowId xmlns:a16="http://schemas.microsoft.com/office/drawing/2014/main" val="360439222"/>
                  </a:ext>
                </a:extLst>
              </a:tr>
              <a:tr h="371109">
                <a:tc vMerge="1">
                  <a:txBody>
                    <a:bodyPr/>
                    <a:lstStyle/>
                    <a:p>
                      <a:endParaRPr lang="zh-TW" altLang="en-US"/>
                    </a:p>
                  </a:txBody>
                  <a:tcPr/>
                </a:tc>
                <a:tc>
                  <a:txBody>
                    <a:bodyPr/>
                    <a:lstStyle/>
                    <a:p>
                      <a:r>
                        <a:rPr lang="en-US" sz="1800" kern="100">
                          <a:effectLst/>
                        </a:rPr>
                        <a:t>(3)</a:t>
                      </a:r>
                      <a:r>
                        <a:rPr lang="zh-TW" sz="1800" kern="100">
                          <a:effectLst/>
                        </a:rPr>
                        <a:t>委託勞務費</a:t>
                      </a:r>
                      <a:endParaRPr lang="zh-TW" altLang="en-US"/>
                    </a:p>
                  </a:txBody>
                  <a:tcPr marL="14103" marR="14103" marT="0" marB="0" anchor="ctr"/>
                </a:tc>
                <a:tc>
                  <a:txBody>
                    <a:bodyPr/>
                    <a:lstStyle/>
                    <a:p>
                      <a:pPr marL="632460" marR="74930" indent="-571500" algn="r" eaLnBrk="0">
                        <a:buNone/>
                      </a:pPr>
                      <a:r>
                        <a:rPr lang="en-US" sz="1800" kern="100">
                          <a:effectLst/>
                        </a:rPr>
                        <a:t> </a:t>
                      </a:r>
                      <a:endParaRPr lang="zh-TW" sz="1800" kern="100">
                        <a:effectLst/>
                        <a:latin typeface="Times New Roman" panose="02020603050405020304" pitchFamily="18" charset="0"/>
                        <a:ea typeface="新細明體" panose="02020500000000000000" pitchFamily="18" charset="-120"/>
                      </a:endParaRPr>
                    </a:p>
                  </a:txBody>
                  <a:tcPr marL="14103" marR="14103" marT="0" marB="0" anchor="ctr"/>
                </a:tc>
                <a:tc>
                  <a:txBody>
                    <a:bodyPr/>
                    <a:lstStyle/>
                    <a:p>
                      <a:pPr marL="48895" marR="86995" indent="13970" algn="r" eaLnBrk="0">
                        <a:buNone/>
                      </a:pPr>
                      <a:r>
                        <a:rPr lang="en-US" sz="1800" kern="100">
                          <a:effectLst/>
                        </a:rPr>
                        <a:t> </a:t>
                      </a:r>
                      <a:endParaRPr lang="zh-TW" sz="1800" kern="100">
                        <a:effectLst/>
                        <a:latin typeface="Times New Roman" panose="02020603050405020304" pitchFamily="18" charset="0"/>
                        <a:ea typeface="新細明體" panose="02020500000000000000" pitchFamily="18" charset="-120"/>
                      </a:endParaRPr>
                    </a:p>
                  </a:txBody>
                  <a:tcPr marL="14103" marR="14103" marT="0" marB="0" anchor="ctr"/>
                </a:tc>
                <a:tc>
                  <a:txBody>
                    <a:bodyPr/>
                    <a:lstStyle/>
                    <a:p>
                      <a:pPr marL="638810" marR="99060" indent="-601980" algn="r" eaLnBrk="0">
                        <a:buNone/>
                      </a:pPr>
                      <a:r>
                        <a:rPr lang="en-US" sz="1800" kern="100">
                          <a:effectLst/>
                        </a:rPr>
                        <a:t> </a:t>
                      </a:r>
                      <a:endParaRPr lang="zh-TW" sz="1800" kern="100">
                        <a:effectLst/>
                        <a:latin typeface="Times New Roman" panose="02020603050405020304" pitchFamily="18" charset="0"/>
                        <a:ea typeface="新細明體" panose="02020500000000000000" pitchFamily="18" charset="-120"/>
                      </a:endParaRPr>
                    </a:p>
                  </a:txBody>
                  <a:tcPr marL="14103" marR="14103" marT="0" marB="0" anchor="ctr"/>
                </a:tc>
                <a:tc>
                  <a:txBody>
                    <a:bodyPr/>
                    <a:lstStyle/>
                    <a:p>
                      <a:pPr marL="129540" marR="74930" indent="-647700" algn="r" eaLnBrk="0">
                        <a:buNone/>
                      </a:pPr>
                      <a:r>
                        <a:rPr lang="en-US" sz="1800" kern="100" dirty="0">
                          <a:effectLst/>
                        </a:rPr>
                        <a:t> </a:t>
                      </a:r>
                      <a:endParaRPr lang="zh-TW" sz="1800" kern="100" dirty="0">
                        <a:effectLst/>
                        <a:latin typeface="Times New Roman" panose="02020603050405020304" pitchFamily="18" charset="0"/>
                        <a:ea typeface="新細明體" panose="02020500000000000000" pitchFamily="18" charset="-120"/>
                      </a:endParaRPr>
                    </a:p>
                  </a:txBody>
                  <a:tcPr marL="14103" marR="14103" marT="0" marB="0" anchor="ctr">
                    <a:lnTlToBr w="12700" cap="flat" cmpd="sng" algn="ctr">
                      <a:solidFill>
                        <a:schemeClr val="tx1"/>
                      </a:solidFill>
                      <a:prstDash val="solid"/>
                      <a:round/>
                      <a:headEnd type="none" w="med" len="med"/>
                      <a:tailEnd type="none" w="med" len="med"/>
                    </a:lnTlToBr>
                  </a:tcPr>
                </a:tc>
                <a:extLst>
                  <a:ext uri="{0D108BD9-81ED-4DB2-BD59-A6C34878D82A}">
                    <a16:rowId xmlns:a16="http://schemas.microsoft.com/office/drawing/2014/main" val="2877769388"/>
                  </a:ext>
                </a:extLst>
              </a:tr>
              <a:tr h="371109">
                <a:tc vMerge="1">
                  <a:txBody>
                    <a:bodyPr/>
                    <a:lstStyle/>
                    <a:p>
                      <a:endParaRPr lang="zh-TW" altLang="en-US"/>
                    </a:p>
                  </a:txBody>
                  <a:tcPr/>
                </a:tc>
                <a:tc>
                  <a:txBody>
                    <a:bodyPr/>
                    <a:lstStyle/>
                    <a:p>
                      <a:r>
                        <a:rPr lang="zh-TW" sz="1800" kern="100" dirty="0">
                          <a:effectLst/>
                        </a:rPr>
                        <a:t>小　　　計</a:t>
                      </a:r>
                      <a:endParaRPr lang="zh-TW" altLang="en-US" dirty="0"/>
                    </a:p>
                  </a:txBody>
                  <a:tcPr marL="14103" marR="14103" marT="0" marB="0" anchor="ctr"/>
                </a:tc>
                <a:tc>
                  <a:txBody>
                    <a:bodyPr/>
                    <a:lstStyle/>
                    <a:p>
                      <a:pPr marL="632460" marR="74930" indent="-571500" algn="r" eaLnBrk="0">
                        <a:buNone/>
                      </a:pPr>
                      <a:r>
                        <a:rPr lang="en-US" sz="1800" kern="100">
                          <a:effectLst/>
                        </a:rPr>
                        <a:t> </a:t>
                      </a:r>
                      <a:endParaRPr lang="zh-TW" sz="1800" kern="100">
                        <a:effectLst/>
                        <a:latin typeface="Times New Roman" panose="02020603050405020304" pitchFamily="18" charset="0"/>
                        <a:ea typeface="新細明體" panose="02020500000000000000" pitchFamily="18" charset="-120"/>
                      </a:endParaRPr>
                    </a:p>
                  </a:txBody>
                  <a:tcPr marL="14103" marR="14103" marT="0" marB="0" anchor="ctr"/>
                </a:tc>
                <a:tc>
                  <a:txBody>
                    <a:bodyPr/>
                    <a:lstStyle/>
                    <a:p>
                      <a:pPr marL="48895" marR="86995" indent="13970" algn="r" eaLnBrk="0">
                        <a:buNone/>
                      </a:pPr>
                      <a:r>
                        <a:rPr lang="en-US" sz="1800" kern="100">
                          <a:effectLst/>
                        </a:rPr>
                        <a:t> </a:t>
                      </a:r>
                      <a:endParaRPr lang="zh-TW" sz="1800" kern="100">
                        <a:effectLst/>
                        <a:latin typeface="Times New Roman" panose="02020603050405020304" pitchFamily="18" charset="0"/>
                        <a:ea typeface="新細明體" panose="02020500000000000000" pitchFamily="18" charset="-120"/>
                      </a:endParaRPr>
                    </a:p>
                  </a:txBody>
                  <a:tcPr marL="14103" marR="14103" marT="0" marB="0" anchor="ctr"/>
                </a:tc>
                <a:tc>
                  <a:txBody>
                    <a:bodyPr/>
                    <a:lstStyle/>
                    <a:p>
                      <a:pPr marL="638810" marR="99060" indent="-601980" algn="r" eaLnBrk="0">
                        <a:buNone/>
                      </a:pPr>
                      <a:r>
                        <a:rPr lang="en-US" sz="1800" kern="100">
                          <a:effectLst/>
                        </a:rPr>
                        <a:t> </a:t>
                      </a:r>
                      <a:endParaRPr lang="zh-TW" sz="1800" kern="100">
                        <a:effectLst/>
                        <a:latin typeface="Times New Roman" panose="02020603050405020304" pitchFamily="18" charset="0"/>
                        <a:ea typeface="新細明體" panose="02020500000000000000" pitchFamily="18" charset="-120"/>
                      </a:endParaRPr>
                    </a:p>
                  </a:txBody>
                  <a:tcPr marL="14103" marR="14103" marT="0" marB="0" anchor="ctr"/>
                </a:tc>
                <a:tc>
                  <a:txBody>
                    <a:bodyPr/>
                    <a:lstStyle/>
                    <a:p>
                      <a:pPr marL="129540" marR="74930" indent="-647700" algn="r" eaLnBrk="0">
                        <a:buNone/>
                      </a:pPr>
                      <a:r>
                        <a:rPr lang="en-US" sz="1800" kern="100" dirty="0">
                          <a:effectLst/>
                        </a:rPr>
                        <a:t> </a:t>
                      </a:r>
                      <a:endParaRPr lang="zh-TW" sz="1800" kern="100" dirty="0">
                        <a:effectLst/>
                        <a:latin typeface="Times New Roman" panose="02020603050405020304" pitchFamily="18" charset="0"/>
                        <a:ea typeface="新細明體" panose="02020500000000000000" pitchFamily="18" charset="-120"/>
                      </a:endParaRPr>
                    </a:p>
                  </a:txBody>
                  <a:tcPr marL="14103" marR="14103" marT="0" marB="0" anchor="ctr"/>
                </a:tc>
                <a:extLst>
                  <a:ext uri="{0D108BD9-81ED-4DB2-BD59-A6C34878D82A}">
                    <a16:rowId xmlns:a16="http://schemas.microsoft.com/office/drawing/2014/main" val="1497405714"/>
                  </a:ext>
                </a:extLst>
              </a:tr>
              <a:tr h="514417">
                <a:tc gridSpan="2">
                  <a:txBody>
                    <a:bodyPr/>
                    <a:lstStyle/>
                    <a:p>
                      <a:pPr algn="ctr" eaLnBrk="0">
                        <a:buNone/>
                      </a:pPr>
                      <a:r>
                        <a:rPr lang="zh-TW" sz="1800" kern="100">
                          <a:effectLst/>
                        </a:rPr>
                        <a:t>合　　　計</a:t>
                      </a:r>
                      <a:endParaRPr lang="zh-TW" sz="1800" kern="100">
                        <a:effectLst/>
                        <a:latin typeface="Times New Roman" panose="02020603050405020304" pitchFamily="18" charset="0"/>
                        <a:ea typeface="新細明體" panose="02020500000000000000" pitchFamily="18" charset="-120"/>
                      </a:endParaRPr>
                    </a:p>
                  </a:txBody>
                  <a:tcPr marL="14103" marR="14103" marT="0" marB="0" anchor="ctr"/>
                </a:tc>
                <a:tc hMerge="1">
                  <a:txBody>
                    <a:bodyPr/>
                    <a:lstStyle/>
                    <a:p>
                      <a:endParaRPr lang="zh-TW" altLang="en-US"/>
                    </a:p>
                  </a:txBody>
                  <a:tcPr/>
                </a:tc>
                <a:tc>
                  <a:txBody>
                    <a:bodyPr/>
                    <a:lstStyle/>
                    <a:p>
                      <a:pPr marL="632460" marR="74930" indent="-571500" algn="r" eaLnBrk="0">
                        <a:buNone/>
                      </a:pPr>
                      <a:r>
                        <a:rPr lang="en-US" sz="1800" kern="100">
                          <a:effectLst/>
                        </a:rPr>
                        <a:t> </a:t>
                      </a:r>
                      <a:endParaRPr lang="zh-TW" sz="1800" kern="100">
                        <a:effectLst/>
                        <a:latin typeface="Times New Roman" panose="02020603050405020304" pitchFamily="18" charset="0"/>
                        <a:ea typeface="新細明體" panose="02020500000000000000" pitchFamily="18" charset="-120"/>
                      </a:endParaRPr>
                    </a:p>
                  </a:txBody>
                  <a:tcPr marL="14103" marR="14103" marT="0" marB="0" anchor="ctr"/>
                </a:tc>
                <a:tc>
                  <a:txBody>
                    <a:bodyPr/>
                    <a:lstStyle/>
                    <a:p>
                      <a:pPr marL="48895" marR="86995" indent="13970" algn="r" eaLnBrk="0">
                        <a:buNone/>
                      </a:pPr>
                      <a:r>
                        <a:rPr lang="en-US" sz="1800" kern="100">
                          <a:effectLst/>
                        </a:rPr>
                        <a:t> </a:t>
                      </a:r>
                      <a:endParaRPr lang="zh-TW" sz="1800" kern="100">
                        <a:effectLst/>
                        <a:latin typeface="Times New Roman" panose="02020603050405020304" pitchFamily="18" charset="0"/>
                        <a:ea typeface="新細明體" panose="02020500000000000000" pitchFamily="18" charset="-120"/>
                      </a:endParaRPr>
                    </a:p>
                  </a:txBody>
                  <a:tcPr marL="14103" marR="14103" marT="0" marB="0" anchor="ctr"/>
                </a:tc>
                <a:tc>
                  <a:txBody>
                    <a:bodyPr/>
                    <a:lstStyle/>
                    <a:p>
                      <a:pPr marL="638810" marR="99060" indent="-601980" algn="r" eaLnBrk="0">
                        <a:buNone/>
                      </a:pPr>
                      <a:r>
                        <a:rPr lang="en-US" sz="1800" kern="100">
                          <a:effectLst/>
                        </a:rPr>
                        <a:t> </a:t>
                      </a:r>
                      <a:endParaRPr lang="zh-TW" sz="1800" kern="100">
                        <a:effectLst/>
                        <a:latin typeface="Times New Roman" panose="02020603050405020304" pitchFamily="18" charset="0"/>
                        <a:ea typeface="新細明體" panose="02020500000000000000" pitchFamily="18" charset="-120"/>
                      </a:endParaRPr>
                    </a:p>
                  </a:txBody>
                  <a:tcPr marL="14103" marR="14103" marT="0" marB="0" anchor="ctr"/>
                </a:tc>
                <a:tc>
                  <a:txBody>
                    <a:bodyPr/>
                    <a:lstStyle/>
                    <a:p>
                      <a:pPr marL="129540" marR="74930" indent="-647700" algn="r" eaLnBrk="0">
                        <a:buNone/>
                      </a:pPr>
                      <a:r>
                        <a:rPr lang="en-US" sz="1800" kern="100" dirty="0">
                          <a:effectLst/>
                        </a:rPr>
                        <a:t> </a:t>
                      </a:r>
                      <a:endParaRPr lang="zh-TW" sz="1800" kern="100" dirty="0">
                        <a:effectLst/>
                        <a:latin typeface="Times New Roman" panose="02020603050405020304" pitchFamily="18" charset="0"/>
                        <a:ea typeface="新細明體" panose="02020500000000000000" pitchFamily="18" charset="-120"/>
                      </a:endParaRPr>
                    </a:p>
                  </a:txBody>
                  <a:tcPr marL="14103" marR="14103" marT="0" marB="0" anchor="ctr">
                    <a:lnTlToBr w="12700" cap="flat" cmpd="sng" algn="ctr">
                      <a:solidFill>
                        <a:schemeClr val="tx1"/>
                      </a:solidFill>
                      <a:prstDash val="solid"/>
                      <a:round/>
                      <a:headEnd type="none" w="med" len="med"/>
                      <a:tailEnd type="none" w="med" len="med"/>
                    </a:lnTlToBr>
                  </a:tcPr>
                </a:tc>
                <a:extLst>
                  <a:ext uri="{0D108BD9-81ED-4DB2-BD59-A6C34878D82A}">
                    <a16:rowId xmlns:a16="http://schemas.microsoft.com/office/drawing/2014/main" val="3713912759"/>
                  </a:ext>
                </a:extLst>
              </a:tr>
              <a:tr h="514417">
                <a:tc gridSpan="2">
                  <a:txBody>
                    <a:bodyPr/>
                    <a:lstStyle/>
                    <a:p>
                      <a:pPr algn="ctr" eaLnBrk="0">
                        <a:buNone/>
                      </a:pPr>
                      <a:r>
                        <a:rPr lang="zh-TW" sz="1800" kern="100">
                          <a:effectLst/>
                        </a:rPr>
                        <a:t>百　分　比</a:t>
                      </a:r>
                      <a:endParaRPr lang="zh-TW" sz="1800" kern="100">
                        <a:effectLst/>
                        <a:latin typeface="Times New Roman" panose="02020603050405020304" pitchFamily="18" charset="0"/>
                        <a:ea typeface="新細明體" panose="02020500000000000000" pitchFamily="18" charset="-120"/>
                      </a:endParaRPr>
                    </a:p>
                  </a:txBody>
                  <a:tcPr marL="14103" marR="14103" marT="0" marB="0" anchor="ctr"/>
                </a:tc>
                <a:tc hMerge="1">
                  <a:txBody>
                    <a:bodyPr/>
                    <a:lstStyle/>
                    <a:p>
                      <a:endParaRPr lang="zh-TW" altLang="en-US"/>
                    </a:p>
                  </a:txBody>
                  <a:tcPr/>
                </a:tc>
                <a:tc>
                  <a:txBody>
                    <a:bodyPr/>
                    <a:lstStyle/>
                    <a:p>
                      <a:pPr marL="632460" marR="74930" indent="-571500" algn="r" eaLnBrk="0">
                        <a:buNone/>
                      </a:pPr>
                      <a:r>
                        <a:rPr lang="en-US" sz="1800" kern="100" dirty="0">
                          <a:effectLst/>
                        </a:rPr>
                        <a:t> </a:t>
                      </a:r>
                      <a:endParaRPr lang="zh-TW" sz="1800" kern="100" dirty="0">
                        <a:effectLst/>
                        <a:latin typeface="Times New Roman" panose="02020603050405020304" pitchFamily="18" charset="0"/>
                        <a:ea typeface="新細明體" panose="02020500000000000000" pitchFamily="18" charset="-120"/>
                      </a:endParaRPr>
                    </a:p>
                  </a:txBody>
                  <a:tcPr marL="14103" marR="14103" marT="0" marB="0" anchor="ctr"/>
                </a:tc>
                <a:tc>
                  <a:txBody>
                    <a:bodyPr/>
                    <a:lstStyle/>
                    <a:p>
                      <a:pPr marL="48895" marR="86995" indent="13970" algn="r" eaLnBrk="0">
                        <a:buNone/>
                      </a:pPr>
                      <a:r>
                        <a:rPr lang="en-US" sz="1800" kern="100" dirty="0">
                          <a:effectLst/>
                        </a:rPr>
                        <a:t> </a:t>
                      </a:r>
                      <a:endParaRPr lang="zh-TW" sz="1800" kern="100" dirty="0">
                        <a:effectLst/>
                        <a:latin typeface="Times New Roman" panose="02020603050405020304" pitchFamily="18" charset="0"/>
                        <a:ea typeface="新細明體" panose="02020500000000000000" pitchFamily="18" charset="-120"/>
                      </a:endParaRPr>
                    </a:p>
                  </a:txBody>
                  <a:tcPr marL="14103" marR="14103" marT="0" marB="0" anchor="ctr"/>
                </a:tc>
                <a:tc>
                  <a:txBody>
                    <a:bodyPr/>
                    <a:lstStyle/>
                    <a:p>
                      <a:pPr marL="638810" marR="99060" indent="-601980" algn="r" eaLnBrk="0">
                        <a:buNone/>
                      </a:pPr>
                      <a:r>
                        <a:rPr lang="en-US" sz="1800" kern="100" dirty="0">
                          <a:effectLst/>
                        </a:rPr>
                        <a:t> </a:t>
                      </a:r>
                      <a:endParaRPr lang="zh-TW" sz="1800" kern="100" dirty="0">
                        <a:effectLst/>
                        <a:latin typeface="Times New Roman" panose="02020603050405020304" pitchFamily="18" charset="0"/>
                        <a:ea typeface="新細明體" panose="02020500000000000000" pitchFamily="18" charset="-120"/>
                      </a:endParaRPr>
                    </a:p>
                  </a:txBody>
                  <a:tcPr marL="14103" marR="14103" marT="0" marB="0" anchor="ctr"/>
                </a:tc>
                <a:tc>
                  <a:txBody>
                    <a:bodyPr/>
                    <a:lstStyle/>
                    <a:p>
                      <a:pPr marL="129540" marR="74930" indent="-647700" algn="r" eaLnBrk="0">
                        <a:buNone/>
                      </a:pPr>
                      <a:r>
                        <a:rPr lang="en-US" sz="1800" kern="100" dirty="0">
                          <a:effectLst/>
                        </a:rPr>
                        <a:t> </a:t>
                      </a:r>
                      <a:endParaRPr lang="zh-TW" sz="1800" kern="100" dirty="0">
                        <a:effectLst/>
                        <a:latin typeface="Times New Roman" panose="02020603050405020304" pitchFamily="18" charset="0"/>
                        <a:ea typeface="新細明體" panose="02020500000000000000" pitchFamily="18" charset="-120"/>
                      </a:endParaRPr>
                    </a:p>
                  </a:txBody>
                  <a:tcPr marL="14103" marR="14103" marT="0" marB="0" anchor="ctr">
                    <a:lnTlToBr w="12700" cap="flat" cmpd="sng" algn="ctr">
                      <a:solidFill>
                        <a:schemeClr val="tx1"/>
                      </a:solidFill>
                      <a:prstDash val="solid"/>
                      <a:round/>
                      <a:headEnd type="none" w="med" len="med"/>
                      <a:tailEnd type="none" w="med" len="med"/>
                    </a:lnTlToBr>
                  </a:tcPr>
                </a:tc>
                <a:extLst>
                  <a:ext uri="{0D108BD9-81ED-4DB2-BD59-A6C34878D82A}">
                    <a16:rowId xmlns:a16="http://schemas.microsoft.com/office/drawing/2014/main" val="4125557890"/>
                  </a:ext>
                </a:extLst>
              </a:tr>
            </a:tbl>
          </a:graphicData>
        </a:graphic>
      </p:graphicFrame>
      <p:sp>
        <p:nvSpPr>
          <p:cNvPr id="4" name="文字方塊 3">
            <a:extLst>
              <a:ext uri="{FF2B5EF4-FFF2-40B4-BE49-F238E27FC236}">
                <a16:creationId xmlns:a16="http://schemas.microsoft.com/office/drawing/2014/main" id="{322669EF-8837-5619-A456-ECA2DF5BEF44}"/>
              </a:ext>
            </a:extLst>
          </p:cNvPr>
          <p:cNvSpPr txBox="1"/>
          <p:nvPr/>
        </p:nvSpPr>
        <p:spPr>
          <a:xfrm>
            <a:off x="10369828" y="636104"/>
            <a:ext cx="1676399" cy="307777"/>
          </a:xfrm>
          <a:prstGeom prst="rect">
            <a:avLst/>
          </a:prstGeom>
          <a:noFill/>
        </p:spPr>
        <p:txBody>
          <a:bodyPr wrap="square">
            <a:spAutoFit/>
          </a:bodyPr>
          <a:lstStyle/>
          <a:p>
            <a:r>
              <a:rPr lang="zh-TW" altLang="zh-TW" sz="1400" dirty="0">
                <a:effectLst/>
                <a:latin typeface="標楷體" panose="03000509000000000000" pitchFamily="65" charset="-120"/>
                <a:ea typeface="標楷體" panose="03000509000000000000" pitchFamily="65" charset="-120"/>
                <a:cs typeface="Times New Roman" panose="02020603050405020304" pitchFamily="18" charset="0"/>
              </a:rPr>
              <a:t>金額單位：仟元</a:t>
            </a:r>
            <a:endParaRPr lang="zh-TW" altLang="en-US" dirty="0">
              <a:latin typeface="標楷體" panose="03000509000000000000" pitchFamily="65" charset="-120"/>
              <a:ea typeface="標楷體" panose="03000509000000000000" pitchFamily="65" charset="-120"/>
            </a:endParaRPr>
          </a:p>
        </p:txBody>
      </p:sp>
      <p:sp>
        <p:nvSpPr>
          <p:cNvPr id="3" name="矩形 2">
            <a:extLst>
              <a:ext uri="{FF2B5EF4-FFF2-40B4-BE49-F238E27FC236}">
                <a16:creationId xmlns:a16="http://schemas.microsoft.com/office/drawing/2014/main" id="{4660D5CA-8995-AEAF-3492-B84E2BA8ADE0}"/>
              </a:ext>
            </a:extLst>
          </p:cNvPr>
          <p:cNvSpPr/>
          <p:nvPr/>
        </p:nvSpPr>
        <p:spPr>
          <a:xfrm>
            <a:off x="7792472" y="3668924"/>
            <a:ext cx="4253755" cy="3055965"/>
          </a:xfrm>
          <a:prstGeom prst="rect">
            <a:avLst/>
          </a:prstGeom>
          <a:solidFill>
            <a:srgbClr val="F9DDF0">
              <a:alpha val="80000"/>
            </a:srgbClr>
          </a:solidFill>
          <a:ln cap="flat">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zh-TW" altLang="en-US" sz="1800" i="0" strike="noStrike" kern="1200" cap="none" spc="0" baseline="0" dirty="0">
                <a:solidFill>
                  <a:schemeClr val="tx1"/>
                </a:solidFill>
                <a:uFillTx/>
                <a:latin typeface="Times New Roman"/>
                <a:ea typeface="標楷體"/>
              </a:rPr>
              <a:t>小</a:t>
            </a:r>
            <a:r>
              <a:rPr lang="zh-TW" sz="1800" i="0" strike="noStrike" kern="1200" cap="none" spc="0" baseline="0" dirty="0">
                <a:solidFill>
                  <a:schemeClr val="tx1"/>
                </a:solidFill>
                <a:uFillTx/>
                <a:latin typeface="Times New Roman"/>
                <a:ea typeface="標楷體"/>
              </a:rPr>
              <a:t>提醒</a:t>
            </a:r>
            <a:r>
              <a:rPr lang="zh-TW" altLang="en-US" dirty="0">
                <a:solidFill>
                  <a:schemeClr val="tx1"/>
                </a:solidFill>
                <a:latin typeface="Times New Roman"/>
                <a:ea typeface="標楷體"/>
              </a:rPr>
              <a:t>：</a:t>
            </a:r>
            <a:endParaRPr lang="en-US" sz="1800" i="0" strike="noStrike" kern="1200" cap="none" spc="0" baseline="0" dirty="0">
              <a:solidFill>
                <a:schemeClr val="tx1"/>
              </a:solidFill>
              <a:uFillTx/>
              <a:latin typeface="Times New Roman"/>
              <a:ea typeface="標楷體"/>
            </a:endParaRPr>
          </a:p>
          <a:p>
            <a:pPr marL="174625" lvl="0" indent="-174625">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zh-TW" altLang="en-US" dirty="0">
                <a:solidFill>
                  <a:schemeClr val="tx1"/>
                </a:solidFill>
                <a:latin typeface="Times New Roman"/>
                <a:ea typeface="標楷體"/>
              </a:rPr>
              <a:t>補助款不得超過計畫總經費 </a:t>
            </a:r>
            <a:r>
              <a:rPr lang="en-US" altLang="zh-TW" dirty="0">
                <a:solidFill>
                  <a:schemeClr val="tx1"/>
                </a:solidFill>
                <a:latin typeface="Times New Roman"/>
                <a:ea typeface="標楷體"/>
              </a:rPr>
              <a:t>50%</a:t>
            </a:r>
            <a:r>
              <a:rPr lang="zh-TW" altLang="en-US" dirty="0">
                <a:solidFill>
                  <a:schemeClr val="tx1"/>
                </a:solidFill>
                <a:latin typeface="Times New Roman"/>
                <a:ea typeface="標楷體"/>
              </a:rPr>
              <a:t>，即自籌款之編列應大於或等於補助款金額。且為避免申請企業因執行計畫造成公司財務困難，所申請之自籌款部分，應小於或等於公司實收資本額（亦即補助款≦自籌款≦實收資本額）。</a:t>
            </a:r>
          </a:p>
          <a:p>
            <a:pPr marL="174625" lvl="0" indent="-174625">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zh-TW" altLang="en-US" dirty="0">
                <a:solidFill>
                  <a:schemeClr val="tx1"/>
                </a:solidFill>
                <a:latin typeface="Times New Roman"/>
                <a:ea typeface="標楷體"/>
              </a:rPr>
              <a:t>請依會計科目及編列原則進行編列。</a:t>
            </a:r>
            <a:endParaRPr lang="en-US" altLang="zh-TW" dirty="0">
              <a:solidFill>
                <a:schemeClr val="tx1"/>
              </a:solidFill>
              <a:latin typeface="Times New Roman"/>
              <a:ea typeface="標楷體"/>
            </a:endParaRPr>
          </a:p>
          <a:p>
            <a:pPr marL="174625" indent="-174625">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en-US" altLang="zh-TW" sz="1800" dirty="0">
                <a:solidFill>
                  <a:srgbClr val="FF0000"/>
                </a:solidFill>
                <a:latin typeface="標楷體" panose="03000509000000000000" pitchFamily="65" charset="-120"/>
                <a:ea typeface="標楷體" panose="03000509000000000000" pitchFamily="65" charset="-120"/>
                <a:cs typeface="Microsoft JhengHei"/>
                <a:sym typeface="Microsoft JhengHei"/>
              </a:rPr>
              <a:t>(</a:t>
            </a:r>
            <a:r>
              <a:rPr lang="zh-TW" altLang="en-US" sz="1800" dirty="0">
                <a:solidFill>
                  <a:srgbClr val="FF0000"/>
                </a:solidFill>
                <a:latin typeface="標楷體" panose="03000509000000000000" pitchFamily="65" charset="-120"/>
                <a:ea typeface="標楷體" panose="03000509000000000000" pitchFamily="65" charset="-120"/>
                <a:cs typeface="Microsoft JhengHei"/>
                <a:sym typeface="Microsoft JhengHei"/>
              </a:rPr>
              <a:t>製作正式簡報時，請將小提醒刪除</a:t>
            </a:r>
            <a:r>
              <a:rPr lang="en-US" altLang="zh-TW" sz="1800" dirty="0">
                <a:solidFill>
                  <a:srgbClr val="FF0000"/>
                </a:solidFill>
                <a:latin typeface="標楷體" panose="03000509000000000000" pitchFamily="65" charset="-120"/>
                <a:ea typeface="標楷體" panose="03000509000000000000" pitchFamily="65" charset="-120"/>
                <a:cs typeface="Microsoft JhengHei"/>
                <a:sym typeface="Microsoft JhengHei"/>
              </a:rPr>
              <a:t>)</a:t>
            </a:r>
            <a:endParaRPr lang="zh-TW" altLang="en-US"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42489313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EB74B7BA-7920-78F0-2180-204B7EE1AAEC}"/>
            </a:ext>
          </a:extLst>
        </p:cNvPr>
        <p:cNvGrpSpPr/>
        <p:nvPr/>
      </p:nvGrpSpPr>
      <p:grpSpPr>
        <a:xfrm>
          <a:off x="0" y="0"/>
          <a:ext cx="0" cy="0"/>
          <a:chOff x="0" y="0"/>
          <a:chExt cx="0" cy="0"/>
        </a:xfrm>
      </p:grpSpPr>
      <p:sp>
        <p:nvSpPr>
          <p:cNvPr id="146" name="Google Shape;146;p10">
            <a:extLst>
              <a:ext uri="{FF2B5EF4-FFF2-40B4-BE49-F238E27FC236}">
                <a16:creationId xmlns:a16="http://schemas.microsoft.com/office/drawing/2014/main" id="{DEE9B71C-D6A2-8AEA-8AF4-C3FA64BBEE9B}"/>
              </a:ext>
            </a:extLst>
          </p:cNvPr>
          <p:cNvSpPr txBox="1">
            <a:spLocks noGrp="1"/>
          </p:cNvSpPr>
          <p:nvPr>
            <p:ph type="title"/>
          </p:nvPr>
        </p:nvSpPr>
        <p:spPr>
          <a:xfrm>
            <a:off x="0" y="0"/>
            <a:ext cx="10515600" cy="636104"/>
          </a:xfrm>
          <a:prstGeom prst="rect">
            <a:avLst/>
          </a:prstGeom>
          <a:noFill/>
          <a:ln>
            <a:noFill/>
          </a:ln>
        </p:spPr>
        <p:txBody>
          <a:bodyPr spcFirstLastPara="1" wrap="square" lIns="91425" tIns="45700" rIns="91425" bIns="45700" anchor="ctr" anchorCtr="0">
            <a:normAutofit/>
          </a:bodyPr>
          <a:lstStyle/>
          <a:p>
            <a:pPr>
              <a:lnSpc>
                <a:spcPts val="4000"/>
              </a:lnSpc>
            </a:pPr>
            <a:r>
              <a:rPr lang="zh-TW" altLang="en-US" sz="3600" b="1" dirty="0">
                <a:solidFill>
                  <a:schemeClr val="tx1"/>
                </a:solidFill>
                <a:latin typeface="標楷體" panose="03000509000000000000" pitchFamily="65" charset="-120"/>
                <a:ea typeface="標楷體" panose="03000509000000000000" pitchFamily="65" charset="-120"/>
              </a:rPr>
              <a:t>伍、經費分配</a:t>
            </a:r>
            <a:r>
              <a:rPr lang="en-US" altLang="zh-TW" sz="3600" b="1" dirty="0">
                <a:solidFill>
                  <a:schemeClr val="tx1"/>
                </a:solidFill>
                <a:latin typeface="標楷體" panose="03000509000000000000" pitchFamily="65" charset="-120"/>
                <a:ea typeface="標楷體" panose="03000509000000000000" pitchFamily="65" charset="-120"/>
              </a:rPr>
              <a:t>-</a:t>
            </a:r>
            <a:r>
              <a:rPr lang="zh-TW" altLang="en-US" sz="3600" b="1" dirty="0">
                <a:solidFill>
                  <a:schemeClr val="tx1"/>
                </a:solidFill>
                <a:latin typeface="標楷體" panose="03000509000000000000" pitchFamily="65" charset="-120"/>
                <a:ea typeface="標楷體" panose="03000509000000000000" pitchFamily="65" charset="-120"/>
              </a:rPr>
              <a:t>人事費</a:t>
            </a:r>
            <a:endParaRPr lang="en-US" altLang="zh-TW" sz="3600" b="1" dirty="0">
              <a:solidFill>
                <a:schemeClr val="tx1"/>
              </a:solidFill>
              <a:latin typeface="標楷體" panose="03000509000000000000" pitchFamily="65" charset="-120"/>
              <a:ea typeface="標楷體" panose="03000509000000000000" pitchFamily="65" charset="-120"/>
            </a:endParaRPr>
          </a:p>
        </p:txBody>
      </p:sp>
      <p:sp>
        <p:nvSpPr>
          <p:cNvPr id="4" name="文字方塊 3">
            <a:extLst>
              <a:ext uri="{FF2B5EF4-FFF2-40B4-BE49-F238E27FC236}">
                <a16:creationId xmlns:a16="http://schemas.microsoft.com/office/drawing/2014/main" id="{AFFB3AFE-86A6-AFD2-E743-9E1AA618F463}"/>
              </a:ext>
            </a:extLst>
          </p:cNvPr>
          <p:cNvSpPr txBox="1"/>
          <p:nvPr/>
        </p:nvSpPr>
        <p:spPr>
          <a:xfrm>
            <a:off x="10369828" y="636104"/>
            <a:ext cx="1676399" cy="307777"/>
          </a:xfrm>
          <a:prstGeom prst="rect">
            <a:avLst/>
          </a:prstGeom>
          <a:noFill/>
        </p:spPr>
        <p:txBody>
          <a:bodyPr wrap="square">
            <a:spAutoFit/>
          </a:bodyPr>
          <a:lstStyle/>
          <a:p>
            <a:r>
              <a:rPr lang="zh-TW" altLang="zh-TW" sz="1400" dirty="0">
                <a:effectLst/>
                <a:latin typeface="標楷體" panose="03000509000000000000" pitchFamily="65" charset="-120"/>
                <a:ea typeface="標楷體" panose="03000509000000000000" pitchFamily="65" charset="-120"/>
                <a:cs typeface="Times New Roman" panose="02020603050405020304" pitchFamily="18" charset="0"/>
              </a:rPr>
              <a:t>金額單位：仟元</a:t>
            </a:r>
            <a:endParaRPr lang="zh-TW" altLang="en-US" dirty="0">
              <a:latin typeface="標楷體" panose="03000509000000000000" pitchFamily="65" charset="-120"/>
              <a:ea typeface="標楷體" panose="03000509000000000000" pitchFamily="65" charset="-120"/>
            </a:endParaRPr>
          </a:p>
        </p:txBody>
      </p:sp>
      <p:graphicFrame>
        <p:nvGraphicFramePr>
          <p:cNvPr id="3" name="表格 2">
            <a:extLst>
              <a:ext uri="{FF2B5EF4-FFF2-40B4-BE49-F238E27FC236}">
                <a16:creationId xmlns:a16="http://schemas.microsoft.com/office/drawing/2014/main" id="{FB8B876E-5462-2162-889B-68379009CC80}"/>
              </a:ext>
            </a:extLst>
          </p:cNvPr>
          <p:cNvGraphicFramePr>
            <a:graphicFrameLocks noGrp="1"/>
          </p:cNvGraphicFramePr>
          <p:nvPr>
            <p:extLst>
              <p:ext uri="{D42A27DB-BD31-4B8C-83A1-F6EECF244321}">
                <p14:modId xmlns:p14="http://schemas.microsoft.com/office/powerpoint/2010/main" val="1059266266"/>
              </p:ext>
            </p:extLst>
          </p:nvPr>
        </p:nvGraphicFramePr>
        <p:xfrm>
          <a:off x="251791" y="943881"/>
          <a:ext cx="11648661" cy="3601620"/>
        </p:xfrm>
        <a:graphic>
          <a:graphicData uri="http://schemas.openxmlformats.org/drawingml/2006/table">
            <a:tbl>
              <a:tblPr firstRow="1" firstCol="1" bandRow="1">
                <a:tableStyleId>{A4378E2A-9E11-460F-A665-C2A1293DEE22}</a:tableStyleId>
              </a:tblPr>
              <a:tblGrid>
                <a:gridCol w="1903391">
                  <a:extLst>
                    <a:ext uri="{9D8B030D-6E8A-4147-A177-3AD203B41FA5}">
                      <a16:colId xmlns:a16="http://schemas.microsoft.com/office/drawing/2014/main" val="3460326835"/>
                    </a:ext>
                  </a:extLst>
                </a:gridCol>
                <a:gridCol w="1901062">
                  <a:extLst>
                    <a:ext uri="{9D8B030D-6E8A-4147-A177-3AD203B41FA5}">
                      <a16:colId xmlns:a16="http://schemas.microsoft.com/office/drawing/2014/main" val="2496210969"/>
                    </a:ext>
                  </a:extLst>
                </a:gridCol>
                <a:gridCol w="2001240">
                  <a:extLst>
                    <a:ext uri="{9D8B030D-6E8A-4147-A177-3AD203B41FA5}">
                      <a16:colId xmlns:a16="http://schemas.microsoft.com/office/drawing/2014/main" val="1044418493"/>
                    </a:ext>
                  </a:extLst>
                </a:gridCol>
                <a:gridCol w="1870774">
                  <a:extLst>
                    <a:ext uri="{9D8B030D-6E8A-4147-A177-3AD203B41FA5}">
                      <a16:colId xmlns:a16="http://schemas.microsoft.com/office/drawing/2014/main" val="1150016995"/>
                    </a:ext>
                  </a:extLst>
                </a:gridCol>
                <a:gridCol w="1873105">
                  <a:extLst>
                    <a:ext uri="{9D8B030D-6E8A-4147-A177-3AD203B41FA5}">
                      <a16:colId xmlns:a16="http://schemas.microsoft.com/office/drawing/2014/main" val="3675139882"/>
                    </a:ext>
                  </a:extLst>
                </a:gridCol>
                <a:gridCol w="2099089">
                  <a:extLst>
                    <a:ext uri="{9D8B030D-6E8A-4147-A177-3AD203B41FA5}">
                      <a16:colId xmlns:a16="http://schemas.microsoft.com/office/drawing/2014/main" val="2132684252"/>
                    </a:ext>
                  </a:extLst>
                </a:gridCol>
              </a:tblGrid>
              <a:tr h="327420">
                <a:tc gridSpan="6">
                  <a:txBody>
                    <a:bodyPr/>
                    <a:lstStyle/>
                    <a:p>
                      <a:pPr marL="304800">
                        <a:lnSpc>
                          <a:spcPts val="1200"/>
                        </a:lnSpc>
                        <a:spcBef>
                          <a:spcPts val="900"/>
                        </a:spcBef>
                        <a:spcAft>
                          <a:spcPts val="450"/>
                        </a:spcAft>
                        <a:buNone/>
                      </a:pPr>
                      <a:r>
                        <a:rPr lang="en-US" sz="1800" kern="100" dirty="0">
                          <a:effectLst/>
                          <a:latin typeface="標楷體" panose="03000509000000000000" pitchFamily="65" charset="-120"/>
                          <a:ea typeface="標楷體" panose="03000509000000000000" pitchFamily="65" charset="-120"/>
                        </a:rPr>
                        <a:t>(1)</a:t>
                      </a:r>
                      <a:r>
                        <a:rPr lang="zh-TW" sz="1800" kern="100" dirty="0">
                          <a:effectLst/>
                          <a:latin typeface="標楷體" panose="03000509000000000000" pitchFamily="65" charset="-120"/>
                          <a:ea typeface="標楷體" panose="03000509000000000000" pitchFamily="65" charset="-120"/>
                        </a:rPr>
                        <a:t>研究人員薪資</a:t>
                      </a:r>
                    </a:p>
                  </a:txBody>
                  <a:tcPr marL="17780" marR="17780" marT="0"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2892939482"/>
                  </a:ext>
                </a:extLst>
              </a:tr>
              <a:tr h="327420">
                <a:tc>
                  <a:txBody>
                    <a:bodyPr/>
                    <a:lstStyle/>
                    <a:p>
                      <a:pPr marL="304800" algn="ctr">
                        <a:lnSpc>
                          <a:spcPts val="1200"/>
                        </a:lnSpc>
                        <a:spcBef>
                          <a:spcPts val="900"/>
                        </a:spcBef>
                        <a:spcAft>
                          <a:spcPts val="450"/>
                        </a:spcAft>
                        <a:buNone/>
                      </a:pPr>
                      <a:r>
                        <a:rPr lang="zh-TW" sz="1800" kern="100">
                          <a:effectLst/>
                          <a:latin typeface="標楷體" panose="03000509000000000000" pitchFamily="65" charset="-120"/>
                          <a:ea typeface="標楷體" panose="03000509000000000000" pitchFamily="65" charset="-120"/>
                        </a:rPr>
                        <a:t>姓名</a:t>
                      </a:r>
                    </a:p>
                  </a:txBody>
                  <a:tcPr marL="17780" marR="17780" marT="0" marB="0" anchor="ctr"/>
                </a:tc>
                <a:tc>
                  <a:txBody>
                    <a:bodyPr/>
                    <a:lstStyle/>
                    <a:p>
                      <a:pPr marL="304800" algn="ctr">
                        <a:lnSpc>
                          <a:spcPts val="1200"/>
                        </a:lnSpc>
                        <a:spcBef>
                          <a:spcPts val="900"/>
                        </a:spcBef>
                        <a:spcAft>
                          <a:spcPts val="450"/>
                        </a:spcAft>
                        <a:buNone/>
                      </a:pPr>
                      <a:r>
                        <a:rPr lang="zh-TW" sz="1800" kern="100">
                          <a:effectLst/>
                          <a:latin typeface="標楷體" panose="03000509000000000000" pitchFamily="65" charset="-120"/>
                          <a:ea typeface="標楷體" panose="03000509000000000000" pitchFamily="65" charset="-120"/>
                        </a:rPr>
                        <a:t>職級</a:t>
                      </a:r>
                    </a:p>
                  </a:txBody>
                  <a:tcPr marL="17780" marR="17780" marT="0" marB="0" anchor="ctr"/>
                </a:tc>
                <a:tc gridSpan="2">
                  <a:txBody>
                    <a:bodyPr/>
                    <a:lstStyle/>
                    <a:p>
                      <a:pPr marL="304800" algn="ctr">
                        <a:lnSpc>
                          <a:spcPts val="1200"/>
                        </a:lnSpc>
                        <a:spcBef>
                          <a:spcPts val="900"/>
                        </a:spcBef>
                        <a:spcAft>
                          <a:spcPts val="450"/>
                        </a:spcAft>
                        <a:buNone/>
                      </a:pPr>
                      <a:r>
                        <a:rPr lang="zh-TW" sz="1800" kern="100">
                          <a:effectLst/>
                          <a:latin typeface="標楷體" panose="03000509000000000000" pitchFamily="65" charset="-120"/>
                          <a:ea typeface="標楷體" panose="03000509000000000000" pitchFamily="65" charset="-120"/>
                        </a:rPr>
                        <a:t>薪資</a:t>
                      </a:r>
                      <a:r>
                        <a:rPr lang="en-US" sz="1800" kern="100">
                          <a:effectLst/>
                          <a:latin typeface="標楷體" panose="03000509000000000000" pitchFamily="65" charset="-120"/>
                          <a:ea typeface="標楷體" panose="03000509000000000000" pitchFamily="65" charset="-120"/>
                        </a:rPr>
                        <a:t>(A)</a:t>
                      </a:r>
                      <a:endParaRPr lang="zh-TW" sz="1800" kern="100">
                        <a:effectLst/>
                        <a:latin typeface="標楷體" panose="03000509000000000000" pitchFamily="65" charset="-120"/>
                        <a:ea typeface="標楷體" panose="03000509000000000000" pitchFamily="65" charset="-120"/>
                      </a:endParaRPr>
                    </a:p>
                  </a:txBody>
                  <a:tcPr marL="17780" marR="17780" marT="0" marB="0" anchor="ctr"/>
                </a:tc>
                <a:tc hMerge="1">
                  <a:txBody>
                    <a:bodyPr/>
                    <a:lstStyle/>
                    <a:p>
                      <a:endParaRPr lang="zh-TW" altLang="en-US"/>
                    </a:p>
                  </a:txBody>
                  <a:tcPr/>
                </a:tc>
                <a:tc>
                  <a:txBody>
                    <a:bodyPr/>
                    <a:lstStyle/>
                    <a:p>
                      <a:pPr marL="304800">
                        <a:lnSpc>
                          <a:spcPts val="1200"/>
                        </a:lnSpc>
                        <a:spcBef>
                          <a:spcPts val="900"/>
                        </a:spcBef>
                        <a:spcAft>
                          <a:spcPts val="450"/>
                        </a:spcAft>
                        <a:buNone/>
                      </a:pPr>
                      <a:r>
                        <a:rPr lang="zh-TW" sz="1800" kern="100">
                          <a:effectLst/>
                          <a:latin typeface="標楷體" panose="03000509000000000000" pitchFamily="65" charset="-120"/>
                          <a:ea typeface="標楷體" panose="03000509000000000000" pitchFamily="65" charset="-120"/>
                        </a:rPr>
                        <a:t>參與人月</a:t>
                      </a:r>
                      <a:r>
                        <a:rPr lang="en-US" sz="1800" kern="100">
                          <a:effectLst/>
                          <a:latin typeface="標楷體" panose="03000509000000000000" pitchFamily="65" charset="-120"/>
                          <a:ea typeface="標楷體" panose="03000509000000000000" pitchFamily="65" charset="-120"/>
                        </a:rPr>
                        <a:t>(B)</a:t>
                      </a:r>
                      <a:endParaRPr lang="zh-TW" sz="1800" kern="100">
                        <a:effectLst/>
                        <a:latin typeface="標楷體" panose="03000509000000000000" pitchFamily="65" charset="-120"/>
                        <a:ea typeface="標楷體" panose="03000509000000000000" pitchFamily="65" charset="-120"/>
                      </a:endParaRPr>
                    </a:p>
                  </a:txBody>
                  <a:tcPr marL="17780" marR="17780" marT="0" marB="0" anchor="ctr"/>
                </a:tc>
                <a:tc>
                  <a:txBody>
                    <a:bodyPr/>
                    <a:lstStyle/>
                    <a:p>
                      <a:pPr marL="304800" algn="ctr">
                        <a:lnSpc>
                          <a:spcPts val="1200"/>
                        </a:lnSpc>
                        <a:spcBef>
                          <a:spcPts val="900"/>
                        </a:spcBef>
                        <a:spcAft>
                          <a:spcPts val="450"/>
                        </a:spcAft>
                        <a:buNone/>
                      </a:pPr>
                      <a:r>
                        <a:rPr lang="zh-TW" sz="1800" kern="100">
                          <a:effectLst/>
                          <a:latin typeface="標楷體" panose="03000509000000000000" pitchFamily="65" charset="-120"/>
                          <a:ea typeface="標楷體" panose="03000509000000000000" pitchFamily="65" charset="-120"/>
                        </a:rPr>
                        <a:t>小計</a:t>
                      </a:r>
                      <a:r>
                        <a:rPr lang="en-US" sz="1800" kern="100">
                          <a:effectLst/>
                          <a:latin typeface="標楷體" panose="03000509000000000000" pitchFamily="65" charset="-120"/>
                          <a:ea typeface="標楷體" panose="03000509000000000000" pitchFamily="65" charset="-120"/>
                        </a:rPr>
                        <a:t>(A×B)</a:t>
                      </a:r>
                      <a:endParaRPr lang="zh-TW" sz="1800" kern="100">
                        <a:effectLst/>
                        <a:latin typeface="標楷體" panose="03000509000000000000" pitchFamily="65" charset="-120"/>
                        <a:ea typeface="標楷體" panose="03000509000000000000" pitchFamily="65" charset="-120"/>
                      </a:endParaRPr>
                    </a:p>
                  </a:txBody>
                  <a:tcPr marL="17780" marR="17780" marT="0" marB="0" anchor="ctr"/>
                </a:tc>
                <a:extLst>
                  <a:ext uri="{0D108BD9-81ED-4DB2-BD59-A6C34878D82A}">
                    <a16:rowId xmlns:a16="http://schemas.microsoft.com/office/drawing/2014/main" val="1292746656"/>
                  </a:ext>
                </a:extLst>
              </a:tr>
              <a:tr h="327420">
                <a:tc>
                  <a:txBody>
                    <a:bodyPr/>
                    <a:lstStyle/>
                    <a:p>
                      <a:pPr marL="304800" algn="ctr">
                        <a:lnSpc>
                          <a:spcPts val="1200"/>
                        </a:lnSpc>
                        <a:buNone/>
                      </a:pPr>
                      <a:r>
                        <a:rPr lang="en-US" sz="1800" u="none" strike="noStrike" kern="100">
                          <a:effectLst/>
                          <a:latin typeface="標楷體" panose="03000509000000000000" pitchFamily="65" charset="-120"/>
                          <a:ea typeface="標楷體" panose="03000509000000000000" pitchFamily="65" charset="-120"/>
                        </a:rPr>
                        <a:t> </a:t>
                      </a:r>
                      <a:endParaRPr lang="zh-TW" sz="1800" kern="100">
                        <a:effectLst/>
                        <a:latin typeface="標楷體" panose="03000509000000000000" pitchFamily="65" charset="-120"/>
                        <a:ea typeface="標楷體" panose="03000509000000000000" pitchFamily="65" charset="-120"/>
                      </a:endParaRPr>
                    </a:p>
                  </a:txBody>
                  <a:tcPr marL="17780" marR="17780" marT="0" marB="0" anchor="ctr"/>
                </a:tc>
                <a:tc>
                  <a:txBody>
                    <a:bodyPr/>
                    <a:lstStyle/>
                    <a:p>
                      <a:pPr marL="71755" indent="-71755" algn="ctr">
                        <a:lnSpc>
                          <a:spcPts val="1200"/>
                        </a:lnSpc>
                        <a:buNone/>
                      </a:pPr>
                      <a:r>
                        <a:rPr lang="en-US" sz="1800" u="none" strike="noStrike" kern="100">
                          <a:effectLst/>
                          <a:latin typeface="標楷體" panose="03000509000000000000" pitchFamily="65" charset="-120"/>
                          <a:ea typeface="標楷體" panose="03000509000000000000" pitchFamily="65" charset="-120"/>
                        </a:rPr>
                        <a:t> </a:t>
                      </a:r>
                      <a:endParaRPr lang="zh-TW" sz="1800" kern="100">
                        <a:effectLst/>
                        <a:latin typeface="標楷體" panose="03000509000000000000" pitchFamily="65" charset="-120"/>
                        <a:ea typeface="標楷體" panose="03000509000000000000" pitchFamily="65" charset="-120"/>
                      </a:endParaRPr>
                    </a:p>
                  </a:txBody>
                  <a:tcPr marL="17780" marR="17780" marT="0" marB="0" anchor="ctr"/>
                </a:tc>
                <a:tc gridSpan="2">
                  <a:txBody>
                    <a:bodyPr/>
                    <a:lstStyle/>
                    <a:p>
                      <a:pPr marL="762000" indent="-457200" algn="ctr">
                        <a:lnSpc>
                          <a:spcPts val="1200"/>
                        </a:lnSpc>
                        <a:buNone/>
                      </a:pPr>
                      <a:r>
                        <a:rPr lang="en-US" sz="1800" u="none" strike="noStrike" kern="100">
                          <a:effectLst/>
                          <a:latin typeface="標楷體" panose="03000509000000000000" pitchFamily="65" charset="-120"/>
                          <a:ea typeface="標楷體" panose="03000509000000000000" pitchFamily="65" charset="-120"/>
                        </a:rPr>
                        <a:t> </a:t>
                      </a:r>
                      <a:endParaRPr lang="zh-TW" sz="1800" kern="100">
                        <a:effectLst/>
                        <a:latin typeface="標楷體" panose="03000509000000000000" pitchFamily="65" charset="-120"/>
                        <a:ea typeface="標楷體" panose="03000509000000000000" pitchFamily="65" charset="-120"/>
                      </a:endParaRPr>
                    </a:p>
                  </a:txBody>
                  <a:tcPr marL="17780" marR="17780" marT="0" marB="0" anchor="ctr"/>
                </a:tc>
                <a:tc hMerge="1">
                  <a:txBody>
                    <a:bodyPr/>
                    <a:lstStyle/>
                    <a:p>
                      <a:endParaRPr lang="zh-TW" altLang="en-US"/>
                    </a:p>
                  </a:txBody>
                  <a:tcPr/>
                </a:tc>
                <a:tc>
                  <a:txBody>
                    <a:bodyPr/>
                    <a:lstStyle/>
                    <a:p>
                      <a:pPr marL="304800" algn="ctr">
                        <a:lnSpc>
                          <a:spcPts val="1200"/>
                        </a:lnSpc>
                        <a:buNone/>
                      </a:pPr>
                      <a:r>
                        <a:rPr lang="en-US" sz="1800" u="none" strike="noStrike" kern="100">
                          <a:effectLst/>
                          <a:latin typeface="標楷體" panose="03000509000000000000" pitchFamily="65" charset="-120"/>
                          <a:ea typeface="標楷體" panose="03000509000000000000" pitchFamily="65" charset="-120"/>
                        </a:rPr>
                        <a:t> </a:t>
                      </a:r>
                      <a:endParaRPr lang="zh-TW" sz="1800" kern="100">
                        <a:effectLst/>
                        <a:latin typeface="標楷體" panose="03000509000000000000" pitchFamily="65" charset="-120"/>
                        <a:ea typeface="標楷體" panose="03000509000000000000" pitchFamily="65" charset="-120"/>
                      </a:endParaRPr>
                    </a:p>
                  </a:txBody>
                  <a:tcPr marL="17780" marR="17780" marT="0" marB="0" anchor="ctr"/>
                </a:tc>
                <a:tc>
                  <a:txBody>
                    <a:bodyPr/>
                    <a:lstStyle/>
                    <a:p>
                      <a:pPr marL="304800" algn="ctr">
                        <a:lnSpc>
                          <a:spcPts val="1200"/>
                        </a:lnSpc>
                        <a:buNone/>
                      </a:pPr>
                      <a:r>
                        <a:rPr lang="en-US" sz="1800" u="none" strike="noStrike" kern="100">
                          <a:effectLst/>
                          <a:latin typeface="標楷體" panose="03000509000000000000" pitchFamily="65" charset="-120"/>
                          <a:ea typeface="標楷體" panose="03000509000000000000" pitchFamily="65" charset="-120"/>
                        </a:rPr>
                        <a:t> </a:t>
                      </a:r>
                      <a:endParaRPr lang="zh-TW" sz="1800" kern="100">
                        <a:effectLst/>
                        <a:latin typeface="標楷體" panose="03000509000000000000" pitchFamily="65" charset="-120"/>
                        <a:ea typeface="標楷體" panose="03000509000000000000" pitchFamily="65" charset="-120"/>
                      </a:endParaRPr>
                    </a:p>
                  </a:txBody>
                  <a:tcPr marL="17780" marR="17780" marT="0" marB="0" anchor="ctr"/>
                </a:tc>
                <a:extLst>
                  <a:ext uri="{0D108BD9-81ED-4DB2-BD59-A6C34878D82A}">
                    <a16:rowId xmlns:a16="http://schemas.microsoft.com/office/drawing/2014/main" val="2617270258"/>
                  </a:ext>
                </a:extLst>
              </a:tr>
              <a:tr h="327420">
                <a:tc>
                  <a:txBody>
                    <a:bodyPr/>
                    <a:lstStyle/>
                    <a:p>
                      <a:pPr marL="304800" algn="ctr">
                        <a:lnSpc>
                          <a:spcPts val="1200"/>
                        </a:lnSpc>
                        <a:buNone/>
                      </a:pPr>
                      <a:r>
                        <a:rPr lang="en-US" sz="1800" u="none" strike="noStrike" kern="100">
                          <a:effectLst/>
                          <a:latin typeface="標楷體" panose="03000509000000000000" pitchFamily="65" charset="-120"/>
                          <a:ea typeface="標楷體" panose="03000509000000000000" pitchFamily="65" charset="-120"/>
                        </a:rPr>
                        <a:t> </a:t>
                      </a:r>
                      <a:endParaRPr lang="zh-TW" sz="1800" kern="100">
                        <a:effectLst/>
                        <a:latin typeface="標楷體" panose="03000509000000000000" pitchFamily="65" charset="-120"/>
                        <a:ea typeface="標楷體" panose="03000509000000000000" pitchFamily="65" charset="-120"/>
                      </a:endParaRPr>
                    </a:p>
                  </a:txBody>
                  <a:tcPr marL="17780" marR="17780" marT="0" marB="0" anchor="ctr"/>
                </a:tc>
                <a:tc>
                  <a:txBody>
                    <a:bodyPr/>
                    <a:lstStyle/>
                    <a:p>
                      <a:pPr marL="71755" indent="-71755" algn="ctr">
                        <a:lnSpc>
                          <a:spcPts val="1200"/>
                        </a:lnSpc>
                        <a:buNone/>
                      </a:pPr>
                      <a:r>
                        <a:rPr lang="en-US" sz="1800" u="none" strike="noStrike" kern="100" dirty="0">
                          <a:effectLst/>
                          <a:latin typeface="標楷體" panose="03000509000000000000" pitchFamily="65" charset="-120"/>
                          <a:ea typeface="標楷體" panose="03000509000000000000" pitchFamily="65" charset="-120"/>
                        </a:rPr>
                        <a:t> </a:t>
                      </a:r>
                      <a:endParaRPr lang="zh-TW" sz="1800" kern="100" dirty="0">
                        <a:effectLst/>
                        <a:latin typeface="標楷體" panose="03000509000000000000" pitchFamily="65" charset="-120"/>
                        <a:ea typeface="標楷體" panose="03000509000000000000" pitchFamily="65" charset="-120"/>
                      </a:endParaRPr>
                    </a:p>
                  </a:txBody>
                  <a:tcPr marL="17780" marR="17780" marT="0" marB="0" anchor="ctr"/>
                </a:tc>
                <a:tc gridSpan="2">
                  <a:txBody>
                    <a:bodyPr/>
                    <a:lstStyle/>
                    <a:p>
                      <a:pPr marL="762000" indent="-457200" algn="ctr">
                        <a:lnSpc>
                          <a:spcPts val="1200"/>
                        </a:lnSpc>
                        <a:buNone/>
                      </a:pPr>
                      <a:r>
                        <a:rPr lang="en-US" sz="1800" u="none" strike="noStrike" kern="100">
                          <a:effectLst/>
                          <a:latin typeface="標楷體" panose="03000509000000000000" pitchFamily="65" charset="-120"/>
                          <a:ea typeface="標楷體" panose="03000509000000000000" pitchFamily="65" charset="-120"/>
                        </a:rPr>
                        <a:t> </a:t>
                      </a:r>
                      <a:endParaRPr lang="zh-TW" sz="1800" kern="100">
                        <a:effectLst/>
                        <a:latin typeface="標楷體" panose="03000509000000000000" pitchFamily="65" charset="-120"/>
                        <a:ea typeface="標楷體" panose="03000509000000000000" pitchFamily="65" charset="-120"/>
                      </a:endParaRPr>
                    </a:p>
                  </a:txBody>
                  <a:tcPr marL="17780" marR="17780" marT="0" marB="0" anchor="ctr"/>
                </a:tc>
                <a:tc hMerge="1">
                  <a:txBody>
                    <a:bodyPr/>
                    <a:lstStyle/>
                    <a:p>
                      <a:endParaRPr lang="zh-TW" altLang="en-US"/>
                    </a:p>
                  </a:txBody>
                  <a:tcPr/>
                </a:tc>
                <a:tc>
                  <a:txBody>
                    <a:bodyPr/>
                    <a:lstStyle/>
                    <a:p>
                      <a:pPr marL="304800" algn="ctr">
                        <a:lnSpc>
                          <a:spcPts val="1200"/>
                        </a:lnSpc>
                        <a:buNone/>
                      </a:pPr>
                      <a:r>
                        <a:rPr lang="en-US" sz="1800" u="none" strike="noStrike" kern="100">
                          <a:effectLst/>
                          <a:latin typeface="標楷體" panose="03000509000000000000" pitchFamily="65" charset="-120"/>
                          <a:ea typeface="標楷體" panose="03000509000000000000" pitchFamily="65" charset="-120"/>
                        </a:rPr>
                        <a:t> </a:t>
                      </a:r>
                      <a:endParaRPr lang="zh-TW" sz="1800" kern="100">
                        <a:effectLst/>
                        <a:latin typeface="標楷體" panose="03000509000000000000" pitchFamily="65" charset="-120"/>
                        <a:ea typeface="標楷體" panose="03000509000000000000" pitchFamily="65" charset="-120"/>
                      </a:endParaRPr>
                    </a:p>
                  </a:txBody>
                  <a:tcPr marL="17780" marR="17780" marT="0" marB="0" anchor="ctr"/>
                </a:tc>
                <a:tc>
                  <a:txBody>
                    <a:bodyPr/>
                    <a:lstStyle/>
                    <a:p>
                      <a:pPr marL="304800" algn="ctr">
                        <a:lnSpc>
                          <a:spcPts val="1200"/>
                        </a:lnSpc>
                        <a:buNone/>
                      </a:pPr>
                      <a:r>
                        <a:rPr lang="en-US" sz="1800" u="none" strike="noStrike" kern="100">
                          <a:effectLst/>
                          <a:latin typeface="標楷體" panose="03000509000000000000" pitchFamily="65" charset="-120"/>
                          <a:ea typeface="標楷體" panose="03000509000000000000" pitchFamily="65" charset="-120"/>
                        </a:rPr>
                        <a:t> </a:t>
                      </a:r>
                      <a:endParaRPr lang="zh-TW" sz="1800" kern="100">
                        <a:effectLst/>
                        <a:latin typeface="標楷體" panose="03000509000000000000" pitchFamily="65" charset="-120"/>
                        <a:ea typeface="標楷體" panose="03000509000000000000" pitchFamily="65" charset="-120"/>
                      </a:endParaRPr>
                    </a:p>
                  </a:txBody>
                  <a:tcPr marL="17780" marR="17780" marT="0" marB="0" anchor="ctr"/>
                </a:tc>
                <a:extLst>
                  <a:ext uri="{0D108BD9-81ED-4DB2-BD59-A6C34878D82A}">
                    <a16:rowId xmlns:a16="http://schemas.microsoft.com/office/drawing/2014/main" val="3731086458"/>
                  </a:ext>
                </a:extLst>
              </a:tr>
              <a:tr h="327420">
                <a:tc gridSpan="2">
                  <a:txBody>
                    <a:bodyPr/>
                    <a:lstStyle/>
                    <a:p>
                      <a:pPr marL="71755" indent="-71755" algn="ctr">
                        <a:lnSpc>
                          <a:spcPts val="1200"/>
                        </a:lnSpc>
                        <a:buNone/>
                      </a:pPr>
                      <a:r>
                        <a:rPr lang="zh-TW" sz="1800" kern="100">
                          <a:effectLst/>
                          <a:latin typeface="標楷體" panose="03000509000000000000" pitchFamily="65" charset="-120"/>
                          <a:ea typeface="標楷體" panose="03000509000000000000" pitchFamily="65" charset="-120"/>
                        </a:rPr>
                        <a:t>小計</a:t>
                      </a:r>
                    </a:p>
                  </a:txBody>
                  <a:tcPr marL="17780" marR="17780" marT="0" marB="0" anchor="ctr"/>
                </a:tc>
                <a:tc hMerge="1">
                  <a:txBody>
                    <a:bodyPr/>
                    <a:lstStyle/>
                    <a:p>
                      <a:endParaRPr lang="zh-TW" altLang="en-US"/>
                    </a:p>
                  </a:txBody>
                  <a:tcPr/>
                </a:tc>
                <a:tc gridSpan="2">
                  <a:txBody>
                    <a:bodyPr/>
                    <a:lstStyle/>
                    <a:p>
                      <a:pPr marL="762000" indent="-457200" algn="ctr">
                        <a:lnSpc>
                          <a:spcPts val="1200"/>
                        </a:lnSpc>
                        <a:buNone/>
                      </a:pPr>
                      <a:r>
                        <a:rPr lang="en-US" sz="1800" u="none" strike="noStrike" kern="100">
                          <a:effectLst/>
                          <a:latin typeface="標楷體" panose="03000509000000000000" pitchFamily="65" charset="-120"/>
                          <a:ea typeface="標楷體" panose="03000509000000000000" pitchFamily="65" charset="-120"/>
                        </a:rPr>
                        <a:t> </a:t>
                      </a:r>
                      <a:endParaRPr lang="zh-TW" sz="1800" kern="100">
                        <a:effectLst/>
                        <a:latin typeface="標楷體" panose="03000509000000000000" pitchFamily="65" charset="-120"/>
                        <a:ea typeface="標楷體" panose="03000509000000000000" pitchFamily="65" charset="-120"/>
                      </a:endParaRPr>
                    </a:p>
                  </a:txBody>
                  <a:tcPr marL="17780" marR="17780" marT="0" marB="0" anchor="ctr"/>
                </a:tc>
                <a:tc hMerge="1">
                  <a:txBody>
                    <a:bodyPr/>
                    <a:lstStyle/>
                    <a:p>
                      <a:endParaRPr lang="zh-TW" altLang="en-US"/>
                    </a:p>
                  </a:txBody>
                  <a:tcPr/>
                </a:tc>
                <a:tc>
                  <a:txBody>
                    <a:bodyPr/>
                    <a:lstStyle/>
                    <a:p>
                      <a:pPr marL="304800" algn="just">
                        <a:lnSpc>
                          <a:spcPts val="1200"/>
                        </a:lnSpc>
                        <a:buNone/>
                      </a:pPr>
                      <a:r>
                        <a:rPr lang="en-US" sz="1800" u="none" strike="noStrike" kern="100">
                          <a:effectLst/>
                          <a:latin typeface="標楷體" panose="03000509000000000000" pitchFamily="65" charset="-120"/>
                          <a:ea typeface="標楷體" panose="03000509000000000000" pitchFamily="65" charset="-120"/>
                        </a:rPr>
                        <a:t> </a:t>
                      </a:r>
                      <a:endParaRPr lang="zh-TW" sz="1800" kern="100">
                        <a:effectLst/>
                        <a:latin typeface="標楷體" panose="03000509000000000000" pitchFamily="65" charset="-120"/>
                        <a:ea typeface="標楷體" panose="03000509000000000000" pitchFamily="65" charset="-120"/>
                      </a:endParaRPr>
                    </a:p>
                  </a:txBody>
                  <a:tcPr marL="17780" marR="17780" marT="0" marB="0" anchor="ctr"/>
                </a:tc>
                <a:tc>
                  <a:txBody>
                    <a:bodyPr/>
                    <a:lstStyle/>
                    <a:p>
                      <a:pPr marL="304800" algn="just">
                        <a:lnSpc>
                          <a:spcPts val="1200"/>
                        </a:lnSpc>
                        <a:buNone/>
                      </a:pPr>
                      <a:r>
                        <a:rPr lang="en-US" sz="1800" u="none" strike="noStrike" kern="100">
                          <a:effectLst/>
                          <a:latin typeface="標楷體" panose="03000509000000000000" pitchFamily="65" charset="-120"/>
                          <a:ea typeface="標楷體" panose="03000509000000000000" pitchFamily="65" charset="-120"/>
                        </a:rPr>
                        <a:t> </a:t>
                      </a:r>
                      <a:endParaRPr lang="zh-TW" sz="1800" kern="100">
                        <a:effectLst/>
                        <a:latin typeface="標楷體" panose="03000509000000000000" pitchFamily="65" charset="-120"/>
                        <a:ea typeface="標楷體" panose="03000509000000000000" pitchFamily="65" charset="-120"/>
                      </a:endParaRPr>
                    </a:p>
                  </a:txBody>
                  <a:tcPr marL="17780" marR="17780" marT="0" marB="0" anchor="ctr"/>
                </a:tc>
                <a:extLst>
                  <a:ext uri="{0D108BD9-81ED-4DB2-BD59-A6C34878D82A}">
                    <a16:rowId xmlns:a16="http://schemas.microsoft.com/office/drawing/2014/main" val="3016808084"/>
                  </a:ext>
                </a:extLst>
              </a:tr>
              <a:tr h="327420">
                <a:tc gridSpan="6">
                  <a:txBody>
                    <a:bodyPr/>
                    <a:lstStyle/>
                    <a:p>
                      <a:pPr marL="304800" algn="just">
                        <a:lnSpc>
                          <a:spcPts val="1200"/>
                        </a:lnSpc>
                        <a:buNone/>
                      </a:pPr>
                      <a:r>
                        <a:rPr lang="en-US" sz="1800" kern="100">
                          <a:effectLst/>
                          <a:latin typeface="標楷體" panose="03000509000000000000" pitchFamily="65" charset="-120"/>
                          <a:ea typeface="標楷體" panose="03000509000000000000" pitchFamily="65" charset="-120"/>
                        </a:rPr>
                        <a:t>(2)</a:t>
                      </a:r>
                      <a:r>
                        <a:rPr lang="zh-TW" sz="1800" kern="100">
                          <a:effectLst/>
                          <a:latin typeface="標楷體" panose="03000509000000000000" pitchFamily="65" charset="-120"/>
                          <a:ea typeface="標楷體" panose="03000509000000000000" pitchFamily="65" charset="-120"/>
                        </a:rPr>
                        <a:t>顧問費</a:t>
                      </a:r>
                    </a:p>
                  </a:txBody>
                  <a:tcPr marL="17780" marR="17780" marT="0"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2696334334"/>
                  </a:ext>
                </a:extLst>
              </a:tr>
              <a:tr h="327420">
                <a:tc>
                  <a:txBody>
                    <a:bodyPr/>
                    <a:lstStyle/>
                    <a:p>
                      <a:pPr marL="304800">
                        <a:lnSpc>
                          <a:spcPts val="1200"/>
                        </a:lnSpc>
                        <a:spcBef>
                          <a:spcPts val="900"/>
                        </a:spcBef>
                        <a:spcAft>
                          <a:spcPts val="450"/>
                        </a:spcAft>
                        <a:buNone/>
                      </a:pPr>
                      <a:r>
                        <a:rPr lang="zh-TW" sz="1800" kern="100">
                          <a:effectLst/>
                          <a:latin typeface="標楷體" panose="03000509000000000000" pitchFamily="65" charset="-120"/>
                          <a:ea typeface="標楷體" panose="03000509000000000000" pitchFamily="65" charset="-120"/>
                        </a:rPr>
                        <a:t>姓名</a:t>
                      </a:r>
                    </a:p>
                  </a:txBody>
                  <a:tcPr marL="17780" marR="17780" marT="0" marB="0" anchor="ctr"/>
                </a:tc>
                <a:tc>
                  <a:txBody>
                    <a:bodyPr/>
                    <a:lstStyle/>
                    <a:p>
                      <a:pPr marL="304800">
                        <a:lnSpc>
                          <a:spcPts val="1200"/>
                        </a:lnSpc>
                        <a:spcBef>
                          <a:spcPts val="900"/>
                        </a:spcBef>
                        <a:spcAft>
                          <a:spcPts val="450"/>
                        </a:spcAft>
                        <a:buNone/>
                      </a:pPr>
                      <a:r>
                        <a:rPr lang="zh-TW" sz="1800" kern="100">
                          <a:effectLst/>
                          <a:latin typeface="標楷體" panose="03000509000000000000" pitchFamily="65" charset="-120"/>
                          <a:ea typeface="標楷體" panose="03000509000000000000" pitchFamily="65" charset="-120"/>
                        </a:rPr>
                        <a:t>職級</a:t>
                      </a:r>
                    </a:p>
                  </a:txBody>
                  <a:tcPr marL="17780" marR="17780" marT="0" marB="0" anchor="ctr"/>
                </a:tc>
                <a:tc>
                  <a:txBody>
                    <a:bodyPr/>
                    <a:lstStyle/>
                    <a:p>
                      <a:pPr marL="304800">
                        <a:lnSpc>
                          <a:spcPts val="1200"/>
                        </a:lnSpc>
                        <a:spcBef>
                          <a:spcPts val="900"/>
                        </a:spcBef>
                        <a:spcAft>
                          <a:spcPts val="450"/>
                        </a:spcAft>
                        <a:buNone/>
                      </a:pPr>
                      <a:r>
                        <a:rPr lang="zh-TW" sz="1800" kern="100">
                          <a:effectLst/>
                          <a:latin typeface="標楷體" panose="03000509000000000000" pitchFamily="65" charset="-120"/>
                          <a:ea typeface="標楷體" panose="03000509000000000000" pitchFamily="65" charset="-120"/>
                        </a:rPr>
                        <a:t>酬勞費</a:t>
                      </a:r>
                      <a:r>
                        <a:rPr lang="en-US" sz="1800" kern="100">
                          <a:effectLst/>
                          <a:latin typeface="標楷體" panose="03000509000000000000" pitchFamily="65" charset="-120"/>
                          <a:ea typeface="標楷體" panose="03000509000000000000" pitchFamily="65" charset="-120"/>
                        </a:rPr>
                        <a:t>(A)</a:t>
                      </a:r>
                      <a:endParaRPr lang="zh-TW" sz="1800" kern="100">
                        <a:effectLst/>
                        <a:latin typeface="標楷體" panose="03000509000000000000" pitchFamily="65" charset="-120"/>
                        <a:ea typeface="標楷體" panose="03000509000000000000" pitchFamily="65" charset="-120"/>
                      </a:endParaRPr>
                    </a:p>
                  </a:txBody>
                  <a:tcPr marL="17780" marR="17780" marT="0" marB="0" anchor="ctr"/>
                </a:tc>
                <a:tc>
                  <a:txBody>
                    <a:bodyPr/>
                    <a:lstStyle/>
                    <a:p>
                      <a:pPr marL="304800">
                        <a:lnSpc>
                          <a:spcPts val="1200"/>
                        </a:lnSpc>
                        <a:spcBef>
                          <a:spcPts val="900"/>
                        </a:spcBef>
                        <a:spcAft>
                          <a:spcPts val="450"/>
                        </a:spcAft>
                        <a:buNone/>
                      </a:pPr>
                      <a:r>
                        <a:rPr lang="zh-TW" sz="1800" kern="100">
                          <a:effectLst/>
                          <a:latin typeface="標楷體" panose="03000509000000000000" pitchFamily="65" charset="-120"/>
                          <a:ea typeface="標楷體" panose="03000509000000000000" pitchFamily="65" charset="-120"/>
                        </a:rPr>
                        <a:t>參與人月</a:t>
                      </a:r>
                      <a:r>
                        <a:rPr lang="en-US" sz="1800" kern="100">
                          <a:effectLst/>
                          <a:latin typeface="標楷體" panose="03000509000000000000" pitchFamily="65" charset="-120"/>
                          <a:ea typeface="標楷體" panose="03000509000000000000" pitchFamily="65" charset="-120"/>
                        </a:rPr>
                        <a:t>(B)</a:t>
                      </a:r>
                      <a:endParaRPr lang="zh-TW" sz="1800" kern="100">
                        <a:effectLst/>
                        <a:latin typeface="標楷體" panose="03000509000000000000" pitchFamily="65" charset="-120"/>
                        <a:ea typeface="標楷體" panose="03000509000000000000" pitchFamily="65" charset="-120"/>
                      </a:endParaRPr>
                    </a:p>
                  </a:txBody>
                  <a:tcPr marL="17780" marR="17780" marT="0" marB="0" anchor="ctr"/>
                </a:tc>
                <a:tc>
                  <a:txBody>
                    <a:bodyPr/>
                    <a:lstStyle/>
                    <a:p>
                      <a:pPr marL="304800">
                        <a:lnSpc>
                          <a:spcPts val="1200"/>
                        </a:lnSpc>
                        <a:spcBef>
                          <a:spcPts val="900"/>
                        </a:spcBef>
                        <a:spcAft>
                          <a:spcPts val="450"/>
                        </a:spcAft>
                        <a:buNone/>
                      </a:pPr>
                      <a:r>
                        <a:rPr lang="zh-TW" sz="1800" kern="100">
                          <a:effectLst/>
                          <a:latin typeface="標楷體" panose="03000509000000000000" pitchFamily="65" charset="-120"/>
                          <a:ea typeface="標楷體" panose="03000509000000000000" pitchFamily="65" charset="-120"/>
                        </a:rPr>
                        <a:t>小計</a:t>
                      </a:r>
                      <a:r>
                        <a:rPr lang="en-US" sz="1800" kern="100">
                          <a:effectLst/>
                          <a:latin typeface="標楷體" panose="03000509000000000000" pitchFamily="65" charset="-120"/>
                          <a:ea typeface="標楷體" panose="03000509000000000000" pitchFamily="65" charset="-120"/>
                        </a:rPr>
                        <a:t>(A×B)</a:t>
                      </a:r>
                      <a:endParaRPr lang="zh-TW" sz="1800" kern="100">
                        <a:effectLst/>
                        <a:latin typeface="標楷體" panose="03000509000000000000" pitchFamily="65" charset="-120"/>
                        <a:ea typeface="標楷體" panose="03000509000000000000" pitchFamily="65" charset="-120"/>
                      </a:endParaRPr>
                    </a:p>
                  </a:txBody>
                  <a:tcPr marL="17780" marR="17780" marT="0" marB="0" anchor="ctr"/>
                </a:tc>
                <a:tc>
                  <a:txBody>
                    <a:bodyPr/>
                    <a:lstStyle/>
                    <a:p>
                      <a:pPr marL="304800">
                        <a:lnSpc>
                          <a:spcPts val="1200"/>
                        </a:lnSpc>
                        <a:spcBef>
                          <a:spcPts val="900"/>
                        </a:spcBef>
                        <a:spcAft>
                          <a:spcPts val="450"/>
                        </a:spcAft>
                        <a:buNone/>
                      </a:pPr>
                      <a:r>
                        <a:rPr lang="zh-TW" sz="1800" kern="100">
                          <a:effectLst/>
                          <a:latin typeface="標楷體" panose="03000509000000000000" pitchFamily="65" charset="-120"/>
                          <a:ea typeface="標楷體" panose="03000509000000000000" pitchFamily="65" charset="-120"/>
                        </a:rPr>
                        <a:t>說</a:t>
                      </a:r>
                      <a:r>
                        <a:rPr lang="en-US" sz="1800" kern="100">
                          <a:effectLst/>
                          <a:latin typeface="標楷體" panose="03000509000000000000" pitchFamily="65" charset="-120"/>
                          <a:ea typeface="標楷體" panose="03000509000000000000" pitchFamily="65" charset="-120"/>
                        </a:rPr>
                        <a:t>    </a:t>
                      </a:r>
                      <a:r>
                        <a:rPr lang="zh-TW" sz="1800" kern="100">
                          <a:effectLst/>
                          <a:latin typeface="標楷體" panose="03000509000000000000" pitchFamily="65" charset="-120"/>
                          <a:ea typeface="標楷體" panose="03000509000000000000" pitchFamily="65" charset="-120"/>
                        </a:rPr>
                        <a:t>明</a:t>
                      </a:r>
                    </a:p>
                  </a:txBody>
                  <a:tcPr marL="17780" marR="17780" marT="0" marB="0" anchor="ctr"/>
                </a:tc>
                <a:extLst>
                  <a:ext uri="{0D108BD9-81ED-4DB2-BD59-A6C34878D82A}">
                    <a16:rowId xmlns:a16="http://schemas.microsoft.com/office/drawing/2014/main" val="3347039216"/>
                  </a:ext>
                </a:extLst>
              </a:tr>
              <a:tr h="327420">
                <a:tc>
                  <a:txBody>
                    <a:bodyPr/>
                    <a:lstStyle/>
                    <a:p>
                      <a:pPr marL="304800" algn="ctr">
                        <a:lnSpc>
                          <a:spcPts val="1200"/>
                        </a:lnSpc>
                        <a:buNone/>
                      </a:pPr>
                      <a:r>
                        <a:rPr lang="en-US" sz="1800" u="none" strike="noStrike" kern="100">
                          <a:effectLst/>
                          <a:latin typeface="標楷體" panose="03000509000000000000" pitchFamily="65" charset="-120"/>
                          <a:ea typeface="標楷體" panose="03000509000000000000" pitchFamily="65" charset="-120"/>
                        </a:rPr>
                        <a:t> </a:t>
                      </a:r>
                      <a:endParaRPr lang="zh-TW" sz="1800" kern="100">
                        <a:effectLst/>
                        <a:latin typeface="標楷體" panose="03000509000000000000" pitchFamily="65" charset="-120"/>
                        <a:ea typeface="標楷體" panose="03000509000000000000" pitchFamily="65" charset="-120"/>
                      </a:endParaRPr>
                    </a:p>
                  </a:txBody>
                  <a:tcPr marL="17780" marR="17780" marT="0" marB="0" anchor="ctr"/>
                </a:tc>
                <a:tc>
                  <a:txBody>
                    <a:bodyPr/>
                    <a:lstStyle/>
                    <a:p>
                      <a:pPr marL="71755" indent="-71755" algn="ctr">
                        <a:lnSpc>
                          <a:spcPts val="1200"/>
                        </a:lnSpc>
                        <a:buNone/>
                      </a:pPr>
                      <a:r>
                        <a:rPr lang="en-US" sz="1800" u="none" strike="noStrike" kern="100">
                          <a:effectLst/>
                          <a:latin typeface="標楷體" panose="03000509000000000000" pitchFamily="65" charset="-120"/>
                          <a:ea typeface="標楷體" panose="03000509000000000000" pitchFamily="65" charset="-120"/>
                        </a:rPr>
                        <a:t> </a:t>
                      </a:r>
                      <a:endParaRPr lang="zh-TW" sz="1800" kern="100">
                        <a:effectLst/>
                        <a:latin typeface="標楷體" panose="03000509000000000000" pitchFamily="65" charset="-120"/>
                        <a:ea typeface="標楷體" panose="03000509000000000000" pitchFamily="65" charset="-120"/>
                      </a:endParaRPr>
                    </a:p>
                  </a:txBody>
                  <a:tcPr marL="17780" marR="17780" marT="0" marB="0" anchor="ctr"/>
                </a:tc>
                <a:tc>
                  <a:txBody>
                    <a:bodyPr/>
                    <a:lstStyle/>
                    <a:p>
                      <a:pPr marL="71755" indent="-71755" algn="ctr">
                        <a:lnSpc>
                          <a:spcPts val="1200"/>
                        </a:lnSpc>
                        <a:buNone/>
                      </a:pPr>
                      <a:r>
                        <a:rPr lang="en-US" sz="1800" u="none" strike="noStrike" kern="100" dirty="0">
                          <a:effectLst/>
                          <a:latin typeface="標楷體" panose="03000509000000000000" pitchFamily="65" charset="-120"/>
                          <a:ea typeface="標楷體" panose="03000509000000000000" pitchFamily="65" charset="-120"/>
                        </a:rPr>
                        <a:t> </a:t>
                      </a:r>
                      <a:endParaRPr lang="zh-TW" sz="1800" kern="100" dirty="0">
                        <a:effectLst/>
                        <a:latin typeface="標楷體" panose="03000509000000000000" pitchFamily="65" charset="-120"/>
                        <a:ea typeface="標楷體" panose="03000509000000000000" pitchFamily="65" charset="-120"/>
                      </a:endParaRPr>
                    </a:p>
                  </a:txBody>
                  <a:tcPr marL="17780" marR="17780" marT="0" marB="0" anchor="ctr"/>
                </a:tc>
                <a:tc>
                  <a:txBody>
                    <a:bodyPr/>
                    <a:lstStyle/>
                    <a:p>
                      <a:pPr marL="762000" indent="-457200" algn="ctr">
                        <a:lnSpc>
                          <a:spcPts val="1200"/>
                        </a:lnSpc>
                        <a:buNone/>
                      </a:pPr>
                      <a:r>
                        <a:rPr lang="en-US" sz="1800" u="none" strike="noStrike" kern="100">
                          <a:effectLst/>
                          <a:latin typeface="標楷體" panose="03000509000000000000" pitchFamily="65" charset="-120"/>
                          <a:ea typeface="標楷體" panose="03000509000000000000" pitchFamily="65" charset="-120"/>
                        </a:rPr>
                        <a:t> </a:t>
                      </a:r>
                      <a:endParaRPr lang="zh-TW" sz="1800" kern="100">
                        <a:effectLst/>
                        <a:latin typeface="標楷體" panose="03000509000000000000" pitchFamily="65" charset="-120"/>
                        <a:ea typeface="標楷體" panose="03000509000000000000" pitchFamily="65" charset="-120"/>
                      </a:endParaRPr>
                    </a:p>
                  </a:txBody>
                  <a:tcPr marL="17780" marR="17780" marT="0" marB="0" anchor="ctr"/>
                </a:tc>
                <a:tc>
                  <a:txBody>
                    <a:bodyPr/>
                    <a:lstStyle/>
                    <a:p>
                      <a:pPr marL="304800" algn="just">
                        <a:lnSpc>
                          <a:spcPts val="1200"/>
                        </a:lnSpc>
                        <a:buNone/>
                      </a:pPr>
                      <a:r>
                        <a:rPr lang="en-US" sz="1800" u="none" strike="noStrike" kern="100">
                          <a:effectLst/>
                          <a:latin typeface="標楷體" panose="03000509000000000000" pitchFamily="65" charset="-120"/>
                          <a:ea typeface="標楷體" panose="03000509000000000000" pitchFamily="65" charset="-120"/>
                        </a:rPr>
                        <a:t> </a:t>
                      </a:r>
                      <a:endParaRPr lang="zh-TW" sz="1800" kern="100">
                        <a:effectLst/>
                        <a:latin typeface="標楷體" panose="03000509000000000000" pitchFamily="65" charset="-120"/>
                        <a:ea typeface="標楷體" panose="03000509000000000000" pitchFamily="65" charset="-120"/>
                      </a:endParaRPr>
                    </a:p>
                  </a:txBody>
                  <a:tcPr marL="17780" marR="17780" marT="0" marB="0" anchor="ctr"/>
                </a:tc>
                <a:tc>
                  <a:txBody>
                    <a:bodyPr/>
                    <a:lstStyle/>
                    <a:p>
                      <a:pPr marL="304800" algn="just">
                        <a:lnSpc>
                          <a:spcPts val="1200"/>
                        </a:lnSpc>
                        <a:buNone/>
                      </a:pPr>
                      <a:r>
                        <a:rPr lang="en-US" sz="1800" u="none" strike="noStrike" kern="100">
                          <a:effectLst/>
                          <a:latin typeface="標楷體" panose="03000509000000000000" pitchFamily="65" charset="-120"/>
                          <a:ea typeface="標楷體" panose="03000509000000000000" pitchFamily="65" charset="-120"/>
                        </a:rPr>
                        <a:t> </a:t>
                      </a:r>
                      <a:endParaRPr lang="zh-TW" sz="1800" kern="100">
                        <a:effectLst/>
                        <a:latin typeface="標楷體" panose="03000509000000000000" pitchFamily="65" charset="-120"/>
                        <a:ea typeface="標楷體" panose="03000509000000000000" pitchFamily="65" charset="-120"/>
                      </a:endParaRPr>
                    </a:p>
                  </a:txBody>
                  <a:tcPr marL="17780" marR="17780" marT="0" marB="0" anchor="ctr"/>
                </a:tc>
                <a:extLst>
                  <a:ext uri="{0D108BD9-81ED-4DB2-BD59-A6C34878D82A}">
                    <a16:rowId xmlns:a16="http://schemas.microsoft.com/office/drawing/2014/main" val="1717124456"/>
                  </a:ext>
                </a:extLst>
              </a:tr>
              <a:tr h="327420">
                <a:tc>
                  <a:txBody>
                    <a:bodyPr/>
                    <a:lstStyle/>
                    <a:p>
                      <a:pPr marL="304800" algn="ctr">
                        <a:lnSpc>
                          <a:spcPts val="1200"/>
                        </a:lnSpc>
                        <a:buNone/>
                      </a:pPr>
                      <a:r>
                        <a:rPr lang="en-US" sz="1800" u="none" strike="noStrike" kern="100">
                          <a:effectLst/>
                          <a:latin typeface="標楷體" panose="03000509000000000000" pitchFamily="65" charset="-120"/>
                          <a:ea typeface="標楷體" panose="03000509000000000000" pitchFamily="65" charset="-120"/>
                        </a:rPr>
                        <a:t> </a:t>
                      </a:r>
                      <a:endParaRPr lang="zh-TW" sz="1800" kern="100">
                        <a:effectLst/>
                        <a:latin typeface="標楷體" panose="03000509000000000000" pitchFamily="65" charset="-120"/>
                        <a:ea typeface="標楷體" panose="03000509000000000000" pitchFamily="65" charset="-120"/>
                      </a:endParaRPr>
                    </a:p>
                  </a:txBody>
                  <a:tcPr marL="17780" marR="17780" marT="0" marB="0" anchor="ctr"/>
                </a:tc>
                <a:tc>
                  <a:txBody>
                    <a:bodyPr/>
                    <a:lstStyle/>
                    <a:p>
                      <a:pPr marL="71755" indent="-71755" algn="ctr">
                        <a:lnSpc>
                          <a:spcPts val="1200"/>
                        </a:lnSpc>
                        <a:buNone/>
                      </a:pPr>
                      <a:r>
                        <a:rPr lang="en-US" sz="1800" u="none" strike="noStrike" kern="100">
                          <a:effectLst/>
                          <a:latin typeface="標楷體" panose="03000509000000000000" pitchFamily="65" charset="-120"/>
                          <a:ea typeface="標楷體" panose="03000509000000000000" pitchFamily="65" charset="-120"/>
                        </a:rPr>
                        <a:t> </a:t>
                      </a:r>
                      <a:endParaRPr lang="zh-TW" sz="1800" kern="100">
                        <a:effectLst/>
                        <a:latin typeface="標楷體" panose="03000509000000000000" pitchFamily="65" charset="-120"/>
                        <a:ea typeface="標楷體" panose="03000509000000000000" pitchFamily="65" charset="-120"/>
                      </a:endParaRPr>
                    </a:p>
                  </a:txBody>
                  <a:tcPr marL="17780" marR="17780" marT="0" marB="0" anchor="ctr"/>
                </a:tc>
                <a:tc>
                  <a:txBody>
                    <a:bodyPr/>
                    <a:lstStyle/>
                    <a:p>
                      <a:pPr marL="71755" indent="-71755" algn="ctr">
                        <a:lnSpc>
                          <a:spcPts val="1200"/>
                        </a:lnSpc>
                        <a:buNone/>
                      </a:pPr>
                      <a:r>
                        <a:rPr lang="en-US" sz="1800" u="none" strike="noStrike" kern="100">
                          <a:effectLst/>
                          <a:latin typeface="標楷體" panose="03000509000000000000" pitchFamily="65" charset="-120"/>
                          <a:ea typeface="標楷體" panose="03000509000000000000" pitchFamily="65" charset="-120"/>
                        </a:rPr>
                        <a:t> </a:t>
                      </a:r>
                      <a:endParaRPr lang="zh-TW" sz="1800" kern="100">
                        <a:effectLst/>
                        <a:latin typeface="標楷體" panose="03000509000000000000" pitchFamily="65" charset="-120"/>
                        <a:ea typeface="標楷體" panose="03000509000000000000" pitchFamily="65" charset="-120"/>
                      </a:endParaRPr>
                    </a:p>
                  </a:txBody>
                  <a:tcPr marL="17780" marR="17780" marT="0" marB="0" anchor="ctr"/>
                </a:tc>
                <a:tc>
                  <a:txBody>
                    <a:bodyPr/>
                    <a:lstStyle/>
                    <a:p>
                      <a:pPr marL="762000" indent="-457200" algn="ctr">
                        <a:lnSpc>
                          <a:spcPts val="1200"/>
                        </a:lnSpc>
                        <a:buNone/>
                      </a:pPr>
                      <a:r>
                        <a:rPr lang="en-US" sz="1800" u="none" strike="noStrike" kern="100">
                          <a:effectLst/>
                          <a:latin typeface="標楷體" panose="03000509000000000000" pitchFamily="65" charset="-120"/>
                          <a:ea typeface="標楷體" panose="03000509000000000000" pitchFamily="65" charset="-120"/>
                        </a:rPr>
                        <a:t> </a:t>
                      </a:r>
                      <a:endParaRPr lang="zh-TW" sz="1800" kern="100">
                        <a:effectLst/>
                        <a:latin typeface="標楷體" panose="03000509000000000000" pitchFamily="65" charset="-120"/>
                        <a:ea typeface="標楷體" panose="03000509000000000000" pitchFamily="65" charset="-120"/>
                      </a:endParaRPr>
                    </a:p>
                  </a:txBody>
                  <a:tcPr marL="17780" marR="17780" marT="0" marB="0" anchor="ctr"/>
                </a:tc>
                <a:tc>
                  <a:txBody>
                    <a:bodyPr/>
                    <a:lstStyle/>
                    <a:p>
                      <a:pPr marL="304800" algn="just">
                        <a:lnSpc>
                          <a:spcPts val="1200"/>
                        </a:lnSpc>
                        <a:buNone/>
                      </a:pPr>
                      <a:r>
                        <a:rPr lang="en-US" sz="1800" u="none" strike="noStrike" kern="100">
                          <a:effectLst/>
                          <a:latin typeface="標楷體" panose="03000509000000000000" pitchFamily="65" charset="-120"/>
                          <a:ea typeface="標楷體" panose="03000509000000000000" pitchFamily="65" charset="-120"/>
                        </a:rPr>
                        <a:t> </a:t>
                      </a:r>
                      <a:endParaRPr lang="zh-TW" sz="1800" kern="100">
                        <a:effectLst/>
                        <a:latin typeface="標楷體" panose="03000509000000000000" pitchFamily="65" charset="-120"/>
                        <a:ea typeface="標楷體" panose="03000509000000000000" pitchFamily="65" charset="-120"/>
                      </a:endParaRPr>
                    </a:p>
                  </a:txBody>
                  <a:tcPr marL="17780" marR="17780" marT="0" marB="0" anchor="ctr"/>
                </a:tc>
                <a:tc>
                  <a:txBody>
                    <a:bodyPr/>
                    <a:lstStyle/>
                    <a:p>
                      <a:pPr marL="304800" algn="just">
                        <a:lnSpc>
                          <a:spcPts val="1200"/>
                        </a:lnSpc>
                        <a:buNone/>
                      </a:pPr>
                      <a:r>
                        <a:rPr lang="en-US" sz="1800" u="none" strike="noStrike" kern="100" dirty="0">
                          <a:effectLst/>
                          <a:latin typeface="標楷體" panose="03000509000000000000" pitchFamily="65" charset="-120"/>
                          <a:ea typeface="標楷體" panose="03000509000000000000" pitchFamily="65" charset="-120"/>
                        </a:rPr>
                        <a:t> </a:t>
                      </a:r>
                      <a:endParaRPr lang="zh-TW" sz="1800" kern="100" dirty="0">
                        <a:effectLst/>
                        <a:latin typeface="標楷體" panose="03000509000000000000" pitchFamily="65" charset="-120"/>
                        <a:ea typeface="標楷體" panose="03000509000000000000" pitchFamily="65" charset="-120"/>
                      </a:endParaRPr>
                    </a:p>
                  </a:txBody>
                  <a:tcPr marL="17780" marR="17780" marT="0" marB="0" anchor="ctr"/>
                </a:tc>
                <a:extLst>
                  <a:ext uri="{0D108BD9-81ED-4DB2-BD59-A6C34878D82A}">
                    <a16:rowId xmlns:a16="http://schemas.microsoft.com/office/drawing/2014/main" val="1786205116"/>
                  </a:ext>
                </a:extLst>
              </a:tr>
              <a:tr h="327420">
                <a:tc gridSpan="3">
                  <a:txBody>
                    <a:bodyPr/>
                    <a:lstStyle/>
                    <a:p>
                      <a:pPr marL="71755" indent="-71755" algn="ctr">
                        <a:lnSpc>
                          <a:spcPts val="1200"/>
                        </a:lnSpc>
                        <a:buNone/>
                      </a:pPr>
                      <a:r>
                        <a:rPr lang="zh-TW" sz="1800" kern="100">
                          <a:effectLst/>
                          <a:latin typeface="標楷體" panose="03000509000000000000" pitchFamily="65" charset="-120"/>
                          <a:ea typeface="標楷體" panose="03000509000000000000" pitchFamily="65" charset="-120"/>
                        </a:rPr>
                        <a:t>小計</a:t>
                      </a:r>
                    </a:p>
                  </a:txBody>
                  <a:tcPr marL="17780" marR="17780" marT="0" marB="0" anchor="ctr"/>
                </a:tc>
                <a:tc hMerge="1">
                  <a:txBody>
                    <a:bodyPr/>
                    <a:lstStyle/>
                    <a:p>
                      <a:endParaRPr lang="zh-TW" altLang="en-US"/>
                    </a:p>
                  </a:txBody>
                  <a:tcPr/>
                </a:tc>
                <a:tc hMerge="1">
                  <a:txBody>
                    <a:bodyPr/>
                    <a:lstStyle/>
                    <a:p>
                      <a:endParaRPr lang="zh-TW" altLang="en-US"/>
                    </a:p>
                  </a:txBody>
                  <a:tcPr/>
                </a:tc>
                <a:tc>
                  <a:txBody>
                    <a:bodyPr/>
                    <a:lstStyle/>
                    <a:p>
                      <a:pPr marL="762000" indent="-457200" algn="ctr">
                        <a:lnSpc>
                          <a:spcPts val="1200"/>
                        </a:lnSpc>
                        <a:buNone/>
                      </a:pPr>
                      <a:r>
                        <a:rPr lang="en-US" sz="1800" u="none" strike="noStrike" kern="100">
                          <a:effectLst/>
                          <a:latin typeface="標楷體" panose="03000509000000000000" pitchFamily="65" charset="-120"/>
                          <a:ea typeface="標楷體" panose="03000509000000000000" pitchFamily="65" charset="-120"/>
                        </a:rPr>
                        <a:t> </a:t>
                      </a:r>
                      <a:endParaRPr lang="zh-TW" sz="1800" kern="100">
                        <a:effectLst/>
                        <a:latin typeface="標楷體" panose="03000509000000000000" pitchFamily="65" charset="-120"/>
                        <a:ea typeface="標楷體" panose="03000509000000000000" pitchFamily="65" charset="-120"/>
                      </a:endParaRPr>
                    </a:p>
                  </a:txBody>
                  <a:tcPr marL="17780" marR="17780" marT="0" marB="0" anchor="ctr"/>
                </a:tc>
                <a:tc>
                  <a:txBody>
                    <a:bodyPr/>
                    <a:lstStyle/>
                    <a:p>
                      <a:pPr marL="304800" algn="just">
                        <a:lnSpc>
                          <a:spcPts val="1200"/>
                        </a:lnSpc>
                        <a:buNone/>
                      </a:pPr>
                      <a:r>
                        <a:rPr lang="en-US" sz="1800" u="none" strike="noStrike" kern="100">
                          <a:effectLst/>
                          <a:latin typeface="標楷體" panose="03000509000000000000" pitchFamily="65" charset="-120"/>
                          <a:ea typeface="標楷體" panose="03000509000000000000" pitchFamily="65" charset="-120"/>
                        </a:rPr>
                        <a:t> </a:t>
                      </a:r>
                      <a:endParaRPr lang="zh-TW" sz="1800" kern="100">
                        <a:effectLst/>
                        <a:latin typeface="標楷體" panose="03000509000000000000" pitchFamily="65" charset="-120"/>
                        <a:ea typeface="標楷體" panose="03000509000000000000" pitchFamily="65" charset="-120"/>
                      </a:endParaRPr>
                    </a:p>
                  </a:txBody>
                  <a:tcPr marL="17780" marR="17780" marT="0" marB="0" anchor="ctr"/>
                </a:tc>
                <a:tc>
                  <a:txBody>
                    <a:bodyPr/>
                    <a:lstStyle/>
                    <a:p>
                      <a:pPr marL="304800" algn="just">
                        <a:lnSpc>
                          <a:spcPts val="1200"/>
                        </a:lnSpc>
                        <a:buNone/>
                      </a:pPr>
                      <a:r>
                        <a:rPr lang="en-US" sz="1800" u="none" strike="noStrike" kern="100">
                          <a:effectLst/>
                          <a:latin typeface="標楷體" panose="03000509000000000000" pitchFamily="65" charset="-120"/>
                          <a:ea typeface="標楷體" panose="03000509000000000000" pitchFamily="65" charset="-120"/>
                        </a:rPr>
                        <a:t> </a:t>
                      </a:r>
                      <a:endParaRPr lang="zh-TW" sz="1800" kern="100">
                        <a:effectLst/>
                        <a:latin typeface="標楷體" panose="03000509000000000000" pitchFamily="65" charset="-120"/>
                        <a:ea typeface="標楷體" panose="03000509000000000000" pitchFamily="65" charset="-120"/>
                      </a:endParaRPr>
                    </a:p>
                  </a:txBody>
                  <a:tcPr marL="17780" marR="17780" marT="0" marB="0" anchor="ctr"/>
                </a:tc>
                <a:extLst>
                  <a:ext uri="{0D108BD9-81ED-4DB2-BD59-A6C34878D82A}">
                    <a16:rowId xmlns:a16="http://schemas.microsoft.com/office/drawing/2014/main" val="1436238852"/>
                  </a:ext>
                </a:extLst>
              </a:tr>
              <a:tr h="327420">
                <a:tc gridSpan="3">
                  <a:txBody>
                    <a:bodyPr/>
                    <a:lstStyle/>
                    <a:p>
                      <a:pPr marL="71755" indent="-71755" algn="ctr">
                        <a:lnSpc>
                          <a:spcPts val="1200"/>
                        </a:lnSpc>
                        <a:buNone/>
                      </a:pPr>
                      <a:r>
                        <a:rPr lang="zh-TW" sz="1800" kern="100">
                          <a:effectLst/>
                          <a:latin typeface="標楷體" panose="03000509000000000000" pitchFamily="65" charset="-120"/>
                          <a:ea typeface="標楷體" panose="03000509000000000000" pitchFamily="65" charset="-120"/>
                        </a:rPr>
                        <a:t>合計</a:t>
                      </a:r>
                    </a:p>
                  </a:txBody>
                  <a:tcPr marL="17780" marR="17780" marT="0" marB="0" anchor="ctr"/>
                </a:tc>
                <a:tc hMerge="1">
                  <a:txBody>
                    <a:bodyPr/>
                    <a:lstStyle/>
                    <a:p>
                      <a:endParaRPr lang="zh-TW" altLang="en-US"/>
                    </a:p>
                  </a:txBody>
                  <a:tcPr/>
                </a:tc>
                <a:tc hMerge="1">
                  <a:txBody>
                    <a:bodyPr/>
                    <a:lstStyle/>
                    <a:p>
                      <a:endParaRPr lang="zh-TW" altLang="en-US"/>
                    </a:p>
                  </a:txBody>
                  <a:tcPr/>
                </a:tc>
                <a:tc>
                  <a:txBody>
                    <a:bodyPr/>
                    <a:lstStyle/>
                    <a:p>
                      <a:pPr marL="762000" indent="-457200" algn="ctr">
                        <a:lnSpc>
                          <a:spcPts val="1200"/>
                        </a:lnSpc>
                        <a:buNone/>
                      </a:pPr>
                      <a:r>
                        <a:rPr lang="en-US" sz="1800" u="none" strike="noStrike" kern="100">
                          <a:effectLst/>
                          <a:latin typeface="標楷體" panose="03000509000000000000" pitchFamily="65" charset="-120"/>
                          <a:ea typeface="標楷體" panose="03000509000000000000" pitchFamily="65" charset="-120"/>
                        </a:rPr>
                        <a:t> </a:t>
                      </a:r>
                      <a:endParaRPr lang="zh-TW" sz="1800" kern="100">
                        <a:effectLst/>
                        <a:latin typeface="標楷體" panose="03000509000000000000" pitchFamily="65" charset="-120"/>
                        <a:ea typeface="標楷體" panose="03000509000000000000" pitchFamily="65" charset="-120"/>
                      </a:endParaRPr>
                    </a:p>
                  </a:txBody>
                  <a:tcPr marL="17780" marR="17780" marT="0" marB="0" anchor="ctr"/>
                </a:tc>
                <a:tc>
                  <a:txBody>
                    <a:bodyPr/>
                    <a:lstStyle/>
                    <a:p>
                      <a:pPr marL="304800" algn="just">
                        <a:lnSpc>
                          <a:spcPts val="1200"/>
                        </a:lnSpc>
                        <a:buNone/>
                      </a:pPr>
                      <a:r>
                        <a:rPr lang="en-US" sz="1800" u="none" strike="noStrike" kern="100">
                          <a:effectLst/>
                          <a:latin typeface="標楷體" panose="03000509000000000000" pitchFamily="65" charset="-120"/>
                          <a:ea typeface="標楷體" panose="03000509000000000000" pitchFamily="65" charset="-120"/>
                        </a:rPr>
                        <a:t> </a:t>
                      </a:r>
                      <a:endParaRPr lang="zh-TW" sz="1800" kern="100">
                        <a:effectLst/>
                        <a:latin typeface="標楷體" panose="03000509000000000000" pitchFamily="65" charset="-120"/>
                        <a:ea typeface="標楷體" panose="03000509000000000000" pitchFamily="65" charset="-120"/>
                      </a:endParaRPr>
                    </a:p>
                  </a:txBody>
                  <a:tcPr marL="17780" marR="17780" marT="0" marB="0" anchor="ctr"/>
                </a:tc>
                <a:tc>
                  <a:txBody>
                    <a:bodyPr/>
                    <a:lstStyle/>
                    <a:p>
                      <a:pPr marL="304800" algn="just">
                        <a:lnSpc>
                          <a:spcPts val="1200"/>
                        </a:lnSpc>
                        <a:buNone/>
                      </a:pPr>
                      <a:r>
                        <a:rPr lang="en-US" sz="1800" u="none" strike="noStrike" kern="100" dirty="0">
                          <a:effectLst/>
                          <a:latin typeface="標楷體" panose="03000509000000000000" pitchFamily="65" charset="-120"/>
                          <a:ea typeface="標楷體" panose="03000509000000000000" pitchFamily="65" charset="-120"/>
                        </a:rPr>
                        <a:t> </a:t>
                      </a:r>
                      <a:endParaRPr lang="zh-TW" sz="1800" kern="100" dirty="0">
                        <a:effectLst/>
                        <a:latin typeface="標楷體" panose="03000509000000000000" pitchFamily="65" charset="-120"/>
                        <a:ea typeface="標楷體" panose="03000509000000000000" pitchFamily="65" charset="-120"/>
                      </a:endParaRPr>
                    </a:p>
                  </a:txBody>
                  <a:tcPr marL="17780" marR="17780" marT="0" marB="0" anchor="ctr"/>
                </a:tc>
                <a:extLst>
                  <a:ext uri="{0D108BD9-81ED-4DB2-BD59-A6C34878D82A}">
                    <a16:rowId xmlns:a16="http://schemas.microsoft.com/office/drawing/2014/main" val="1820041823"/>
                  </a:ext>
                </a:extLst>
              </a:tr>
            </a:tbl>
          </a:graphicData>
        </a:graphic>
      </p:graphicFrame>
      <p:sp>
        <p:nvSpPr>
          <p:cNvPr id="6" name="文字方塊 5">
            <a:extLst>
              <a:ext uri="{FF2B5EF4-FFF2-40B4-BE49-F238E27FC236}">
                <a16:creationId xmlns:a16="http://schemas.microsoft.com/office/drawing/2014/main" id="{B6160286-EB18-1D98-8858-2F5A490E1B43}"/>
              </a:ext>
            </a:extLst>
          </p:cNvPr>
          <p:cNvSpPr txBox="1"/>
          <p:nvPr/>
        </p:nvSpPr>
        <p:spPr>
          <a:xfrm>
            <a:off x="198782" y="4549676"/>
            <a:ext cx="11794436" cy="2308324"/>
          </a:xfrm>
          <a:prstGeom prst="rect">
            <a:avLst/>
          </a:prstGeom>
          <a:noFill/>
        </p:spPr>
        <p:txBody>
          <a:bodyPr wrap="square">
            <a:spAutoFit/>
          </a:bodyPr>
          <a:lstStyle/>
          <a:p>
            <a:pPr marL="320040" indent="-320040">
              <a:buNone/>
              <a:tabLst>
                <a:tab pos="571500" algn="l"/>
              </a:tabLst>
            </a:pPr>
            <a:r>
              <a:rPr lang="zh-TW" altLang="zh-TW" sz="1800" kern="100" dirty="0">
                <a:effectLst/>
                <a:latin typeface="標楷體" panose="03000509000000000000" pitchFamily="65" charset="-120"/>
                <a:ea typeface="標楷體" panose="03000509000000000000" pitchFamily="65" charset="-120"/>
              </a:rPr>
              <a:t>註</a:t>
            </a:r>
            <a:r>
              <a:rPr lang="en-US" altLang="zh-TW" sz="1800" kern="100" dirty="0">
                <a:effectLst/>
                <a:latin typeface="標楷體" panose="03000509000000000000" pitchFamily="65" charset="-120"/>
                <a:ea typeface="標楷體" panose="03000509000000000000" pitchFamily="65" charset="-120"/>
              </a:rPr>
              <a:t>1</a:t>
            </a:r>
            <a:r>
              <a:rPr lang="zh-TW" altLang="zh-TW" sz="1800" kern="100" dirty="0">
                <a:effectLst/>
                <a:latin typeface="標楷體" panose="03000509000000000000" pitchFamily="65" charset="-120"/>
                <a:ea typeface="標楷體" panose="03000509000000000000" pitchFamily="65" charset="-120"/>
              </a:rPr>
              <a:t>：本表所列計畫研究人員須為公司執行本計劃之正式員工</a:t>
            </a:r>
            <a:r>
              <a:rPr lang="en-US" altLang="zh-TW" sz="1800" kern="100" dirty="0">
                <a:effectLst/>
                <a:latin typeface="標楷體" panose="03000509000000000000" pitchFamily="65" charset="-120"/>
                <a:ea typeface="標楷體" panose="03000509000000000000" pitchFamily="65" charset="-120"/>
              </a:rPr>
              <a:t>(</a:t>
            </a:r>
            <a:r>
              <a:rPr lang="zh-TW" altLang="zh-TW" sz="1800" kern="100" dirty="0">
                <a:effectLst/>
                <a:latin typeface="標楷體" panose="03000509000000000000" pitchFamily="65" charset="-120"/>
                <a:ea typeface="標楷體" panose="03000509000000000000" pitchFamily="65" charset="-120"/>
              </a:rPr>
              <a:t>未滿</a:t>
            </a:r>
            <a:r>
              <a:rPr lang="en-US" altLang="zh-TW" sz="1800" kern="100" dirty="0">
                <a:effectLst/>
                <a:latin typeface="標楷體" panose="03000509000000000000" pitchFamily="65" charset="-120"/>
                <a:ea typeface="標楷體" panose="03000509000000000000" pitchFamily="65" charset="-120"/>
              </a:rPr>
              <a:t>5</a:t>
            </a:r>
            <a:r>
              <a:rPr lang="zh-TW" altLang="zh-TW" sz="1800" kern="100" dirty="0">
                <a:effectLst/>
                <a:latin typeface="標楷體" panose="03000509000000000000" pitchFamily="65" charset="-120"/>
                <a:ea typeface="標楷體" panose="03000509000000000000" pitchFamily="65" charset="-120"/>
              </a:rPr>
              <a:t>人營利事業或</a:t>
            </a:r>
            <a:r>
              <a:rPr lang="en-US" altLang="zh-TW" sz="1800" kern="100" dirty="0">
                <a:effectLst/>
                <a:latin typeface="標楷體" panose="03000509000000000000" pitchFamily="65" charset="-120"/>
                <a:ea typeface="標楷體" panose="03000509000000000000" pitchFamily="65" charset="-120"/>
              </a:rPr>
              <a:t>5</a:t>
            </a:r>
            <a:r>
              <a:rPr lang="zh-TW" altLang="zh-TW" sz="1800" kern="100" dirty="0">
                <a:effectLst/>
                <a:latin typeface="標楷體" panose="03000509000000000000" pitchFamily="65" charset="-120"/>
                <a:ea typeface="標楷體" panose="03000509000000000000" pitchFamily="65" charset="-120"/>
              </a:rPr>
              <a:t>人以上營利事業皆應於為本案計畫內研發人員投入勞工保險，且投保金額不得低於計畫所提列之薪資金額）。</a:t>
            </a:r>
          </a:p>
          <a:p>
            <a:pPr>
              <a:buNone/>
              <a:tabLst>
                <a:tab pos="571500" algn="l"/>
              </a:tabLst>
            </a:pPr>
            <a:r>
              <a:rPr lang="zh-TW" altLang="zh-TW" sz="1800" kern="100" dirty="0">
                <a:effectLst/>
                <a:latin typeface="標楷體" panose="03000509000000000000" pitchFamily="65" charset="-120"/>
                <a:ea typeface="標楷體" panose="03000509000000000000" pitchFamily="65" charset="-120"/>
              </a:rPr>
              <a:t>註</a:t>
            </a:r>
            <a:r>
              <a:rPr lang="en-US" altLang="zh-TW" sz="1800" kern="100" dirty="0">
                <a:effectLst/>
                <a:latin typeface="標楷體" panose="03000509000000000000" pitchFamily="65" charset="-120"/>
                <a:ea typeface="標楷體" panose="03000509000000000000" pitchFamily="65" charset="-120"/>
              </a:rPr>
              <a:t>2</a:t>
            </a:r>
            <a:r>
              <a:rPr lang="zh-TW" altLang="zh-TW" sz="1800" kern="100" dirty="0">
                <a:effectLst/>
                <a:latin typeface="標楷體" panose="03000509000000000000" pitchFamily="65" charset="-120"/>
                <a:ea typeface="標楷體" panose="03000509000000000000" pitchFamily="65" charset="-120"/>
              </a:rPr>
              <a:t>：計畫研究人員不得為臨時或兼職人員，惟可表列計畫執行之待聘人員薪資。</a:t>
            </a:r>
          </a:p>
          <a:p>
            <a:pPr marL="317500" indent="-317500">
              <a:buNone/>
              <a:tabLst>
                <a:tab pos="571500" algn="l"/>
              </a:tabLst>
            </a:pPr>
            <a:r>
              <a:rPr lang="zh-TW" altLang="zh-TW" sz="1800" kern="100" dirty="0">
                <a:effectLst/>
                <a:latin typeface="標楷體" panose="03000509000000000000" pitchFamily="65" charset="-120"/>
                <a:ea typeface="標楷體" panose="03000509000000000000" pitchFamily="65" charset="-120"/>
              </a:rPr>
              <a:t>註</a:t>
            </a:r>
            <a:r>
              <a:rPr lang="en-US" altLang="zh-TW" sz="1800" kern="100" dirty="0">
                <a:effectLst/>
                <a:latin typeface="標楷體" panose="03000509000000000000" pitchFamily="65" charset="-120"/>
                <a:ea typeface="標楷體" panose="03000509000000000000" pitchFamily="65" charset="-120"/>
              </a:rPr>
              <a:t>3</a:t>
            </a:r>
            <a:r>
              <a:rPr lang="zh-TW" altLang="zh-TW" sz="1800" kern="100" dirty="0">
                <a:effectLst/>
                <a:latin typeface="標楷體" panose="03000509000000000000" pitchFamily="65" charset="-120"/>
                <a:ea typeface="標楷體" panose="03000509000000000000" pitchFamily="65" charset="-120"/>
              </a:rPr>
              <a:t>：待聘人員之人月數不得超過計畫總研發人月數之</a:t>
            </a:r>
            <a:r>
              <a:rPr lang="en-US" altLang="zh-TW" sz="1800" kern="100" dirty="0">
                <a:effectLst/>
                <a:latin typeface="標楷體" panose="03000509000000000000" pitchFamily="65" charset="-120"/>
                <a:ea typeface="標楷體" panose="03000509000000000000" pitchFamily="65" charset="-120"/>
              </a:rPr>
              <a:t>30%</a:t>
            </a:r>
            <a:r>
              <a:rPr lang="zh-TW" altLang="zh-TW" sz="1800" kern="100" dirty="0">
                <a:effectLst/>
                <a:latin typeface="標楷體" panose="03000509000000000000" pitchFamily="65" charset="-120"/>
                <a:ea typeface="標楷體" panose="03000509000000000000" pitchFamily="65" charset="-120"/>
              </a:rPr>
              <a:t>，管理階層參與年度計畫人月應以不超過</a:t>
            </a:r>
            <a:r>
              <a:rPr lang="en-US" altLang="zh-TW" sz="1800" kern="100" dirty="0">
                <a:effectLst/>
                <a:latin typeface="標楷體" panose="03000509000000000000" pitchFamily="65" charset="-120"/>
                <a:ea typeface="標楷體" panose="03000509000000000000" pitchFamily="65" charset="-120"/>
              </a:rPr>
              <a:t>4</a:t>
            </a:r>
            <a:r>
              <a:rPr lang="zh-TW" altLang="zh-TW" sz="1800" kern="100" dirty="0">
                <a:effectLst/>
                <a:latin typeface="標楷體" panose="03000509000000000000" pitchFamily="65" charset="-120"/>
                <a:ea typeface="標楷體" panose="03000509000000000000" pitchFamily="65" charset="-120"/>
              </a:rPr>
              <a:t>人月為宜。</a:t>
            </a:r>
          </a:p>
          <a:p>
            <a:pPr marL="317500" indent="-317500">
              <a:buNone/>
              <a:tabLst>
                <a:tab pos="571500" algn="l"/>
              </a:tabLst>
            </a:pPr>
            <a:r>
              <a:rPr lang="zh-TW" altLang="zh-TW" sz="1800" kern="100" dirty="0">
                <a:effectLst/>
                <a:latin typeface="標楷體" panose="03000509000000000000" pitchFamily="65" charset="-120"/>
                <a:ea typeface="標楷體" panose="03000509000000000000" pitchFamily="65" charset="-120"/>
              </a:rPr>
              <a:t>註</a:t>
            </a:r>
            <a:r>
              <a:rPr lang="en-US" altLang="zh-TW" sz="1800" kern="100" dirty="0">
                <a:effectLst/>
                <a:latin typeface="標楷體" panose="03000509000000000000" pitchFamily="65" charset="-120"/>
                <a:ea typeface="標楷體" panose="03000509000000000000" pitchFamily="65" charset="-120"/>
              </a:rPr>
              <a:t>4</a:t>
            </a:r>
            <a:r>
              <a:rPr lang="zh-TW" altLang="zh-TW" sz="1800" kern="100" dirty="0">
                <a:effectLst/>
                <a:latin typeface="標楷體" panose="03000509000000000000" pitchFamily="65" charset="-120"/>
                <a:ea typeface="標楷體" panose="03000509000000000000" pitchFamily="65" charset="-120"/>
              </a:rPr>
              <a:t>：顧問係指公司外之專家或學者，顧問費每人每月以</a:t>
            </a:r>
            <a:r>
              <a:rPr lang="en-US" altLang="zh-TW" sz="1800" kern="100" dirty="0">
                <a:effectLst/>
                <a:latin typeface="標楷體" panose="03000509000000000000" pitchFamily="65" charset="-120"/>
                <a:ea typeface="標楷體" panose="03000509000000000000" pitchFamily="65" charset="-120"/>
              </a:rPr>
              <a:t>1</a:t>
            </a:r>
            <a:r>
              <a:rPr lang="zh-TW" altLang="zh-TW" sz="1800" kern="100" dirty="0">
                <a:effectLst/>
                <a:latin typeface="標楷體" panose="03000509000000000000" pitchFamily="65" charset="-120"/>
                <a:ea typeface="標楷體" panose="03000509000000000000" pitchFamily="65" charset="-120"/>
              </a:rPr>
              <a:t>萬元為限，其中實際顧問之聘用應以審查委員會審查核准者為限。</a:t>
            </a:r>
          </a:p>
          <a:p>
            <a:pPr marL="539750" indent="-539750">
              <a:buNone/>
            </a:pPr>
            <a:r>
              <a:rPr lang="zh-TW" altLang="zh-TW" sz="1800" kern="100" dirty="0">
                <a:effectLst/>
                <a:latin typeface="標楷體" panose="03000509000000000000" pitchFamily="65" charset="-120"/>
                <a:ea typeface="標楷體" panose="03000509000000000000" pitchFamily="65" charset="-120"/>
              </a:rPr>
              <a:t>註</a:t>
            </a:r>
            <a:r>
              <a:rPr lang="en-US" altLang="zh-TW" sz="1800" kern="100" dirty="0">
                <a:effectLst/>
                <a:latin typeface="標楷體" panose="03000509000000000000" pitchFamily="65" charset="-120"/>
                <a:ea typeface="標楷體" panose="03000509000000000000" pitchFamily="65" charset="-120"/>
              </a:rPr>
              <a:t>5</a:t>
            </a:r>
            <a:r>
              <a:rPr lang="zh-TW" altLang="zh-TW" sz="1800" kern="100" dirty="0">
                <a:effectLst/>
                <a:latin typeface="標楷體" panose="03000509000000000000" pitchFamily="65" charset="-120"/>
                <a:ea typeface="標楷體" panose="03000509000000000000" pitchFamily="65" charset="-120"/>
              </a:rPr>
              <a:t>：編列顧問費應提供擬聘顧問技術背景及學經歷資料。</a:t>
            </a:r>
          </a:p>
          <a:p>
            <a:pPr algn="just" eaLnBrk="0">
              <a:buNone/>
              <a:tabLst>
                <a:tab pos="571500" algn="l"/>
              </a:tabLst>
            </a:pPr>
            <a:r>
              <a:rPr lang="zh-TW" altLang="zh-TW" sz="1800" kern="100" dirty="0">
                <a:effectLst/>
                <a:latin typeface="標楷體" panose="03000509000000000000" pitchFamily="65" charset="-120"/>
                <a:ea typeface="標楷體" panose="03000509000000000000" pitchFamily="65" charset="-120"/>
              </a:rPr>
              <a:t>註</a:t>
            </a:r>
            <a:r>
              <a:rPr lang="en-US" altLang="zh-TW" sz="1800" kern="100" dirty="0">
                <a:effectLst/>
                <a:latin typeface="標楷體" panose="03000509000000000000" pitchFamily="65" charset="-120"/>
                <a:ea typeface="標楷體" panose="03000509000000000000" pitchFamily="65" charset="-120"/>
              </a:rPr>
              <a:t>6</a:t>
            </a:r>
            <a:r>
              <a:rPr lang="zh-TW" altLang="zh-TW" sz="1800" kern="100" dirty="0">
                <a:effectLst/>
                <a:latin typeface="標楷體" panose="03000509000000000000" pitchFamily="65" charset="-120"/>
                <a:ea typeface="標楷體" panose="03000509000000000000" pitchFamily="65" charset="-120"/>
              </a:rPr>
              <a:t>：參與人月請研究人員實際投入比例換算。</a:t>
            </a:r>
          </a:p>
        </p:txBody>
      </p:sp>
    </p:spTree>
    <p:extLst>
      <p:ext uri="{BB962C8B-B14F-4D97-AF65-F5344CB8AC3E}">
        <p14:creationId xmlns:p14="http://schemas.microsoft.com/office/powerpoint/2010/main" val="4842212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17FA5DA0-507E-9A2C-D39A-CC8CE1729062}"/>
            </a:ext>
          </a:extLst>
        </p:cNvPr>
        <p:cNvGrpSpPr/>
        <p:nvPr/>
      </p:nvGrpSpPr>
      <p:grpSpPr>
        <a:xfrm>
          <a:off x="0" y="0"/>
          <a:ext cx="0" cy="0"/>
          <a:chOff x="0" y="0"/>
          <a:chExt cx="0" cy="0"/>
        </a:xfrm>
      </p:grpSpPr>
      <p:sp>
        <p:nvSpPr>
          <p:cNvPr id="146" name="Google Shape;146;p10">
            <a:extLst>
              <a:ext uri="{FF2B5EF4-FFF2-40B4-BE49-F238E27FC236}">
                <a16:creationId xmlns:a16="http://schemas.microsoft.com/office/drawing/2014/main" id="{631B2C17-A5BE-1C95-5A54-1B4E298FC118}"/>
              </a:ext>
            </a:extLst>
          </p:cNvPr>
          <p:cNvSpPr txBox="1">
            <a:spLocks noGrp="1"/>
          </p:cNvSpPr>
          <p:nvPr>
            <p:ph type="title"/>
          </p:nvPr>
        </p:nvSpPr>
        <p:spPr>
          <a:xfrm>
            <a:off x="0" y="0"/>
            <a:ext cx="10515600" cy="636104"/>
          </a:xfrm>
          <a:prstGeom prst="rect">
            <a:avLst/>
          </a:prstGeom>
          <a:noFill/>
          <a:ln>
            <a:noFill/>
          </a:ln>
        </p:spPr>
        <p:txBody>
          <a:bodyPr spcFirstLastPara="1" wrap="square" lIns="91425" tIns="45700" rIns="91425" bIns="45700" anchor="ctr" anchorCtr="0">
            <a:normAutofit/>
          </a:bodyPr>
          <a:lstStyle/>
          <a:p>
            <a:pPr>
              <a:lnSpc>
                <a:spcPts val="4000"/>
              </a:lnSpc>
            </a:pPr>
            <a:r>
              <a:rPr lang="zh-TW" altLang="en-US" sz="3600" b="1" dirty="0">
                <a:solidFill>
                  <a:schemeClr val="tx1"/>
                </a:solidFill>
                <a:latin typeface="標楷體" panose="03000509000000000000" pitchFamily="65" charset="-120"/>
                <a:ea typeface="標楷體" panose="03000509000000000000" pitchFamily="65" charset="-120"/>
              </a:rPr>
              <a:t>伍、經費分配</a:t>
            </a:r>
            <a:r>
              <a:rPr lang="en-US" altLang="zh-TW" sz="3600" b="1" dirty="0">
                <a:solidFill>
                  <a:schemeClr val="tx1"/>
                </a:solidFill>
                <a:latin typeface="標楷體" panose="03000509000000000000" pitchFamily="65" charset="-120"/>
                <a:ea typeface="標楷體" panose="03000509000000000000" pitchFamily="65" charset="-120"/>
              </a:rPr>
              <a:t>-</a:t>
            </a:r>
            <a:r>
              <a:rPr lang="zh-TW" altLang="en-US" sz="3600" b="1" dirty="0">
                <a:solidFill>
                  <a:schemeClr val="tx1"/>
                </a:solidFill>
                <a:latin typeface="標楷體" panose="03000509000000000000" pitchFamily="65" charset="-120"/>
                <a:ea typeface="標楷體" panose="03000509000000000000" pitchFamily="65" charset="-120"/>
              </a:rPr>
              <a:t>消耗性器材及原材料費</a:t>
            </a:r>
            <a:endParaRPr lang="en-US" altLang="zh-TW" sz="3600" b="1" dirty="0">
              <a:solidFill>
                <a:schemeClr val="tx1"/>
              </a:solidFill>
              <a:latin typeface="標楷體" panose="03000509000000000000" pitchFamily="65" charset="-120"/>
              <a:ea typeface="標楷體" panose="03000509000000000000" pitchFamily="65" charset="-120"/>
            </a:endParaRPr>
          </a:p>
        </p:txBody>
      </p:sp>
      <p:sp>
        <p:nvSpPr>
          <p:cNvPr id="4" name="文字方塊 3">
            <a:extLst>
              <a:ext uri="{FF2B5EF4-FFF2-40B4-BE49-F238E27FC236}">
                <a16:creationId xmlns:a16="http://schemas.microsoft.com/office/drawing/2014/main" id="{4D946644-FCAF-A5CE-E1C8-7EFC1F6E79C5}"/>
              </a:ext>
            </a:extLst>
          </p:cNvPr>
          <p:cNvSpPr txBox="1"/>
          <p:nvPr/>
        </p:nvSpPr>
        <p:spPr>
          <a:xfrm>
            <a:off x="10369828" y="636104"/>
            <a:ext cx="1676399" cy="307777"/>
          </a:xfrm>
          <a:prstGeom prst="rect">
            <a:avLst/>
          </a:prstGeom>
          <a:noFill/>
        </p:spPr>
        <p:txBody>
          <a:bodyPr wrap="square">
            <a:spAutoFit/>
          </a:bodyPr>
          <a:lstStyle/>
          <a:p>
            <a:r>
              <a:rPr lang="zh-TW" altLang="zh-TW" sz="1400" dirty="0">
                <a:effectLst/>
                <a:latin typeface="標楷體" panose="03000509000000000000" pitchFamily="65" charset="-120"/>
                <a:ea typeface="標楷體" panose="03000509000000000000" pitchFamily="65" charset="-120"/>
                <a:cs typeface="Times New Roman" panose="02020603050405020304" pitchFamily="18" charset="0"/>
              </a:rPr>
              <a:t>金額單位：仟元</a:t>
            </a:r>
            <a:endParaRPr lang="zh-TW" altLang="en-US" dirty="0">
              <a:latin typeface="標楷體" panose="03000509000000000000" pitchFamily="65" charset="-120"/>
              <a:ea typeface="標楷體" panose="03000509000000000000" pitchFamily="65" charset="-120"/>
            </a:endParaRPr>
          </a:p>
        </p:txBody>
      </p:sp>
      <p:graphicFrame>
        <p:nvGraphicFramePr>
          <p:cNvPr id="3" name="表格 2">
            <a:extLst>
              <a:ext uri="{FF2B5EF4-FFF2-40B4-BE49-F238E27FC236}">
                <a16:creationId xmlns:a16="http://schemas.microsoft.com/office/drawing/2014/main" id="{D07E5CF6-E5D4-B62F-9AA9-7E5FBDF82667}"/>
              </a:ext>
            </a:extLst>
          </p:cNvPr>
          <p:cNvGraphicFramePr>
            <a:graphicFrameLocks noGrp="1"/>
          </p:cNvGraphicFramePr>
          <p:nvPr>
            <p:extLst>
              <p:ext uri="{D42A27DB-BD31-4B8C-83A1-F6EECF244321}">
                <p14:modId xmlns:p14="http://schemas.microsoft.com/office/powerpoint/2010/main" val="929986340"/>
              </p:ext>
            </p:extLst>
          </p:nvPr>
        </p:nvGraphicFramePr>
        <p:xfrm>
          <a:off x="172280" y="943881"/>
          <a:ext cx="11873947" cy="2832990"/>
        </p:xfrm>
        <a:graphic>
          <a:graphicData uri="http://schemas.openxmlformats.org/drawingml/2006/table">
            <a:tbl>
              <a:tblPr firstRow="1" firstCol="1" bandRow="1">
                <a:tableStyleId>{A4378E2A-9E11-460F-A665-C2A1293DEE22}</a:tableStyleId>
              </a:tblPr>
              <a:tblGrid>
                <a:gridCol w="1912758">
                  <a:extLst>
                    <a:ext uri="{9D8B030D-6E8A-4147-A177-3AD203B41FA5}">
                      <a16:colId xmlns:a16="http://schemas.microsoft.com/office/drawing/2014/main" val="2277618449"/>
                    </a:ext>
                  </a:extLst>
                </a:gridCol>
                <a:gridCol w="2579878">
                  <a:extLst>
                    <a:ext uri="{9D8B030D-6E8A-4147-A177-3AD203B41FA5}">
                      <a16:colId xmlns:a16="http://schemas.microsoft.com/office/drawing/2014/main" val="684798427"/>
                    </a:ext>
                  </a:extLst>
                </a:gridCol>
                <a:gridCol w="1876272">
                  <a:extLst>
                    <a:ext uri="{9D8B030D-6E8A-4147-A177-3AD203B41FA5}">
                      <a16:colId xmlns:a16="http://schemas.microsoft.com/office/drawing/2014/main" val="2756258343"/>
                    </a:ext>
                  </a:extLst>
                </a:gridCol>
                <a:gridCol w="2110809">
                  <a:extLst>
                    <a:ext uri="{9D8B030D-6E8A-4147-A177-3AD203B41FA5}">
                      <a16:colId xmlns:a16="http://schemas.microsoft.com/office/drawing/2014/main" val="580403017"/>
                    </a:ext>
                  </a:extLst>
                </a:gridCol>
                <a:gridCol w="3394230">
                  <a:extLst>
                    <a:ext uri="{9D8B030D-6E8A-4147-A177-3AD203B41FA5}">
                      <a16:colId xmlns:a16="http://schemas.microsoft.com/office/drawing/2014/main" val="2477003725"/>
                    </a:ext>
                  </a:extLst>
                </a:gridCol>
              </a:tblGrid>
              <a:tr h="602077">
                <a:tc>
                  <a:txBody>
                    <a:bodyPr/>
                    <a:lstStyle/>
                    <a:p>
                      <a:pPr marL="304800" algn="ctr">
                        <a:lnSpc>
                          <a:spcPts val="800"/>
                        </a:lnSpc>
                        <a:spcBef>
                          <a:spcPts val="900"/>
                        </a:spcBef>
                        <a:spcAft>
                          <a:spcPts val="450"/>
                        </a:spcAft>
                        <a:buNone/>
                      </a:pPr>
                      <a:r>
                        <a:rPr lang="zh-TW" sz="1800" kern="100" dirty="0">
                          <a:effectLst/>
                          <a:latin typeface="+mj-ea"/>
                          <a:ea typeface="+mj-ea"/>
                        </a:rPr>
                        <a:t>品名</a:t>
                      </a:r>
                    </a:p>
                  </a:txBody>
                  <a:tcPr marL="17780" marR="17780" marT="0" marB="0" anchor="ctr"/>
                </a:tc>
                <a:tc>
                  <a:txBody>
                    <a:bodyPr/>
                    <a:lstStyle/>
                    <a:p>
                      <a:pPr marL="304800" algn="ctr">
                        <a:lnSpc>
                          <a:spcPts val="800"/>
                        </a:lnSpc>
                        <a:spcBef>
                          <a:spcPts val="900"/>
                        </a:spcBef>
                        <a:spcAft>
                          <a:spcPts val="450"/>
                        </a:spcAft>
                        <a:buNone/>
                      </a:pPr>
                      <a:r>
                        <a:rPr lang="zh-TW" sz="1800" kern="100">
                          <a:effectLst/>
                          <a:latin typeface="+mj-ea"/>
                          <a:ea typeface="+mj-ea"/>
                        </a:rPr>
                        <a:t>規格</a:t>
                      </a:r>
                    </a:p>
                  </a:txBody>
                  <a:tcPr marL="17780" marR="17780" marT="0" marB="0" anchor="ctr"/>
                </a:tc>
                <a:tc>
                  <a:txBody>
                    <a:bodyPr/>
                    <a:lstStyle/>
                    <a:p>
                      <a:pPr marL="304800" algn="ctr">
                        <a:lnSpc>
                          <a:spcPts val="800"/>
                        </a:lnSpc>
                        <a:spcBef>
                          <a:spcPts val="900"/>
                        </a:spcBef>
                        <a:spcAft>
                          <a:spcPts val="450"/>
                        </a:spcAft>
                        <a:buNone/>
                      </a:pPr>
                      <a:r>
                        <a:rPr lang="zh-TW" sz="1800" kern="100">
                          <a:effectLst/>
                          <a:latin typeface="+mj-ea"/>
                          <a:ea typeface="+mj-ea"/>
                        </a:rPr>
                        <a:t>單價</a:t>
                      </a:r>
                    </a:p>
                  </a:txBody>
                  <a:tcPr marL="17780" marR="17780" marT="0" marB="0" anchor="ctr"/>
                </a:tc>
                <a:tc>
                  <a:txBody>
                    <a:bodyPr/>
                    <a:lstStyle/>
                    <a:p>
                      <a:pPr marL="304800" algn="ctr">
                        <a:lnSpc>
                          <a:spcPts val="800"/>
                        </a:lnSpc>
                        <a:spcBef>
                          <a:spcPts val="900"/>
                        </a:spcBef>
                        <a:spcAft>
                          <a:spcPts val="450"/>
                        </a:spcAft>
                        <a:buNone/>
                      </a:pPr>
                      <a:r>
                        <a:rPr lang="zh-TW" sz="1800" kern="100">
                          <a:effectLst/>
                          <a:latin typeface="+mj-ea"/>
                          <a:ea typeface="+mj-ea"/>
                        </a:rPr>
                        <a:t>數量</a:t>
                      </a:r>
                    </a:p>
                  </a:txBody>
                  <a:tcPr marL="17780" marR="17780" marT="0" marB="0" anchor="ctr"/>
                </a:tc>
                <a:tc>
                  <a:txBody>
                    <a:bodyPr/>
                    <a:lstStyle/>
                    <a:p>
                      <a:pPr marL="304800" algn="ctr">
                        <a:lnSpc>
                          <a:spcPts val="800"/>
                        </a:lnSpc>
                        <a:spcBef>
                          <a:spcPts val="900"/>
                        </a:spcBef>
                        <a:spcAft>
                          <a:spcPts val="450"/>
                        </a:spcAft>
                        <a:buNone/>
                      </a:pPr>
                      <a:r>
                        <a:rPr lang="zh-TW" sz="1800" kern="100">
                          <a:effectLst/>
                          <a:latin typeface="+mj-ea"/>
                          <a:ea typeface="+mj-ea"/>
                        </a:rPr>
                        <a:t>總價</a:t>
                      </a:r>
                    </a:p>
                  </a:txBody>
                  <a:tcPr marL="17780" marR="17780" marT="0" marB="0" anchor="ctr"/>
                </a:tc>
                <a:extLst>
                  <a:ext uri="{0D108BD9-81ED-4DB2-BD59-A6C34878D82A}">
                    <a16:rowId xmlns:a16="http://schemas.microsoft.com/office/drawing/2014/main" val="488229128"/>
                  </a:ext>
                </a:extLst>
              </a:tr>
              <a:tr h="430056">
                <a:tc>
                  <a:txBody>
                    <a:bodyPr/>
                    <a:lstStyle/>
                    <a:p>
                      <a:pPr marL="304800">
                        <a:lnSpc>
                          <a:spcPts val="1200"/>
                        </a:lnSpc>
                        <a:spcBef>
                          <a:spcPts val="900"/>
                        </a:spcBef>
                        <a:spcAft>
                          <a:spcPts val="450"/>
                        </a:spcAft>
                        <a:buNone/>
                      </a:pPr>
                      <a:r>
                        <a:rPr lang="en-US" sz="1800" kern="100">
                          <a:effectLst/>
                          <a:latin typeface="+mj-ea"/>
                          <a:ea typeface="+mj-ea"/>
                        </a:rPr>
                        <a:t> </a:t>
                      </a:r>
                      <a:endParaRPr lang="zh-TW" sz="1800" kern="100">
                        <a:effectLst/>
                        <a:latin typeface="+mj-ea"/>
                        <a:ea typeface="+mj-ea"/>
                      </a:endParaRPr>
                    </a:p>
                  </a:txBody>
                  <a:tcPr marL="17780" marR="17780" marT="0" marB="0" anchor="ctr"/>
                </a:tc>
                <a:tc>
                  <a:txBody>
                    <a:bodyPr/>
                    <a:lstStyle/>
                    <a:p>
                      <a:pPr marL="304800">
                        <a:lnSpc>
                          <a:spcPts val="1200"/>
                        </a:lnSpc>
                        <a:spcBef>
                          <a:spcPts val="900"/>
                        </a:spcBef>
                        <a:spcAft>
                          <a:spcPts val="450"/>
                        </a:spcAft>
                        <a:buNone/>
                      </a:pPr>
                      <a:r>
                        <a:rPr lang="en-US" sz="1800" kern="100" dirty="0">
                          <a:effectLst/>
                          <a:latin typeface="+mj-ea"/>
                          <a:ea typeface="+mj-ea"/>
                        </a:rPr>
                        <a:t> </a:t>
                      </a:r>
                      <a:endParaRPr lang="zh-TW" sz="1800" kern="100" dirty="0">
                        <a:effectLst/>
                        <a:latin typeface="+mj-ea"/>
                        <a:ea typeface="+mj-ea"/>
                      </a:endParaRPr>
                    </a:p>
                  </a:txBody>
                  <a:tcPr marL="17780" marR="17780" marT="0" marB="0" anchor="ctr"/>
                </a:tc>
                <a:tc>
                  <a:txBody>
                    <a:bodyPr/>
                    <a:lstStyle/>
                    <a:p>
                      <a:pPr marL="304800">
                        <a:lnSpc>
                          <a:spcPts val="1200"/>
                        </a:lnSpc>
                        <a:spcBef>
                          <a:spcPts val="900"/>
                        </a:spcBef>
                        <a:spcAft>
                          <a:spcPts val="450"/>
                        </a:spcAft>
                        <a:buNone/>
                      </a:pPr>
                      <a:r>
                        <a:rPr lang="en-US" sz="1800" kern="100">
                          <a:effectLst/>
                          <a:latin typeface="+mj-ea"/>
                          <a:ea typeface="+mj-ea"/>
                        </a:rPr>
                        <a:t> </a:t>
                      </a:r>
                      <a:endParaRPr lang="zh-TW" sz="1800" kern="100">
                        <a:effectLst/>
                        <a:latin typeface="+mj-ea"/>
                        <a:ea typeface="+mj-ea"/>
                      </a:endParaRPr>
                    </a:p>
                  </a:txBody>
                  <a:tcPr marL="17780" marR="17780" marT="0" marB="0" anchor="ctr"/>
                </a:tc>
                <a:tc>
                  <a:txBody>
                    <a:bodyPr/>
                    <a:lstStyle/>
                    <a:p>
                      <a:pPr marL="304800">
                        <a:lnSpc>
                          <a:spcPts val="1200"/>
                        </a:lnSpc>
                        <a:spcBef>
                          <a:spcPts val="900"/>
                        </a:spcBef>
                        <a:spcAft>
                          <a:spcPts val="450"/>
                        </a:spcAft>
                        <a:buNone/>
                      </a:pPr>
                      <a:r>
                        <a:rPr lang="en-US" sz="1800" kern="100">
                          <a:effectLst/>
                          <a:latin typeface="+mj-ea"/>
                          <a:ea typeface="+mj-ea"/>
                        </a:rPr>
                        <a:t> </a:t>
                      </a:r>
                      <a:endParaRPr lang="zh-TW" sz="1800" kern="100">
                        <a:effectLst/>
                        <a:latin typeface="+mj-ea"/>
                        <a:ea typeface="+mj-ea"/>
                      </a:endParaRPr>
                    </a:p>
                  </a:txBody>
                  <a:tcPr marL="17780" marR="17780" marT="0" marB="0" anchor="ctr"/>
                </a:tc>
                <a:tc>
                  <a:txBody>
                    <a:bodyPr/>
                    <a:lstStyle/>
                    <a:p>
                      <a:pPr marL="304800">
                        <a:lnSpc>
                          <a:spcPts val="1200"/>
                        </a:lnSpc>
                        <a:spcBef>
                          <a:spcPts val="900"/>
                        </a:spcBef>
                        <a:spcAft>
                          <a:spcPts val="450"/>
                        </a:spcAft>
                        <a:buNone/>
                      </a:pPr>
                      <a:r>
                        <a:rPr lang="en-US" sz="1800" kern="100">
                          <a:effectLst/>
                          <a:latin typeface="+mj-ea"/>
                          <a:ea typeface="+mj-ea"/>
                        </a:rPr>
                        <a:t> </a:t>
                      </a:r>
                      <a:endParaRPr lang="zh-TW" sz="1800" kern="100">
                        <a:effectLst/>
                        <a:latin typeface="+mj-ea"/>
                        <a:ea typeface="+mj-ea"/>
                      </a:endParaRPr>
                    </a:p>
                  </a:txBody>
                  <a:tcPr marL="17780" marR="17780" marT="0" marB="0" anchor="ctr"/>
                </a:tc>
                <a:extLst>
                  <a:ext uri="{0D108BD9-81ED-4DB2-BD59-A6C34878D82A}">
                    <a16:rowId xmlns:a16="http://schemas.microsoft.com/office/drawing/2014/main" val="2070098748"/>
                  </a:ext>
                </a:extLst>
              </a:tr>
              <a:tr h="940745">
                <a:tc>
                  <a:txBody>
                    <a:bodyPr/>
                    <a:lstStyle/>
                    <a:p>
                      <a:pPr marL="304800">
                        <a:lnSpc>
                          <a:spcPts val="1200"/>
                        </a:lnSpc>
                        <a:spcBef>
                          <a:spcPts val="900"/>
                        </a:spcBef>
                        <a:spcAft>
                          <a:spcPts val="450"/>
                        </a:spcAft>
                        <a:buNone/>
                      </a:pPr>
                      <a:r>
                        <a:rPr lang="en-US" sz="1800" kern="100">
                          <a:effectLst/>
                          <a:latin typeface="+mj-ea"/>
                          <a:ea typeface="+mj-ea"/>
                        </a:rPr>
                        <a:t> </a:t>
                      </a:r>
                      <a:endParaRPr lang="zh-TW" sz="1800" kern="100">
                        <a:effectLst/>
                        <a:latin typeface="+mj-ea"/>
                        <a:ea typeface="+mj-ea"/>
                      </a:endParaRPr>
                    </a:p>
                  </a:txBody>
                  <a:tcPr marL="17780" marR="17780" marT="0" marB="0" anchor="ctr"/>
                </a:tc>
                <a:tc>
                  <a:txBody>
                    <a:bodyPr/>
                    <a:lstStyle/>
                    <a:p>
                      <a:pPr marL="304800">
                        <a:lnSpc>
                          <a:spcPts val="1200"/>
                        </a:lnSpc>
                        <a:spcBef>
                          <a:spcPts val="900"/>
                        </a:spcBef>
                        <a:spcAft>
                          <a:spcPts val="450"/>
                        </a:spcAft>
                        <a:buNone/>
                      </a:pPr>
                      <a:r>
                        <a:rPr lang="en-US" sz="1800" kern="100" dirty="0">
                          <a:effectLst/>
                          <a:latin typeface="+mj-ea"/>
                          <a:ea typeface="+mj-ea"/>
                        </a:rPr>
                        <a:t> </a:t>
                      </a:r>
                      <a:endParaRPr lang="zh-TW" sz="1800" kern="100" dirty="0">
                        <a:effectLst/>
                        <a:latin typeface="+mj-ea"/>
                        <a:ea typeface="+mj-ea"/>
                      </a:endParaRPr>
                    </a:p>
                  </a:txBody>
                  <a:tcPr marL="17780" marR="17780" marT="0" marB="0" anchor="ctr"/>
                </a:tc>
                <a:tc>
                  <a:txBody>
                    <a:bodyPr/>
                    <a:lstStyle/>
                    <a:p>
                      <a:pPr marL="304800">
                        <a:lnSpc>
                          <a:spcPts val="1200"/>
                        </a:lnSpc>
                        <a:spcBef>
                          <a:spcPts val="900"/>
                        </a:spcBef>
                        <a:spcAft>
                          <a:spcPts val="450"/>
                        </a:spcAft>
                        <a:buNone/>
                      </a:pPr>
                      <a:r>
                        <a:rPr lang="en-US" sz="1800" kern="100" dirty="0">
                          <a:effectLst/>
                          <a:latin typeface="+mj-ea"/>
                          <a:ea typeface="+mj-ea"/>
                        </a:rPr>
                        <a:t> </a:t>
                      </a:r>
                      <a:endParaRPr lang="zh-TW" sz="1800" kern="100" dirty="0">
                        <a:effectLst/>
                        <a:latin typeface="+mj-ea"/>
                        <a:ea typeface="+mj-ea"/>
                      </a:endParaRPr>
                    </a:p>
                  </a:txBody>
                  <a:tcPr marL="17780" marR="17780" marT="0" marB="0" anchor="ctr"/>
                </a:tc>
                <a:tc>
                  <a:txBody>
                    <a:bodyPr/>
                    <a:lstStyle/>
                    <a:p>
                      <a:pPr marL="304800">
                        <a:lnSpc>
                          <a:spcPts val="1200"/>
                        </a:lnSpc>
                        <a:spcBef>
                          <a:spcPts val="900"/>
                        </a:spcBef>
                        <a:spcAft>
                          <a:spcPts val="450"/>
                        </a:spcAft>
                        <a:buNone/>
                      </a:pPr>
                      <a:r>
                        <a:rPr lang="en-US" sz="1800" kern="100" dirty="0">
                          <a:effectLst/>
                          <a:latin typeface="+mj-ea"/>
                          <a:ea typeface="+mj-ea"/>
                        </a:rPr>
                        <a:t> </a:t>
                      </a:r>
                      <a:endParaRPr lang="zh-TW" sz="1800" kern="100" dirty="0">
                        <a:effectLst/>
                        <a:latin typeface="+mj-ea"/>
                        <a:ea typeface="+mj-ea"/>
                      </a:endParaRPr>
                    </a:p>
                  </a:txBody>
                  <a:tcPr marL="17780" marR="17780" marT="0" marB="0" anchor="ctr"/>
                </a:tc>
                <a:tc>
                  <a:txBody>
                    <a:bodyPr/>
                    <a:lstStyle/>
                    <a:p>
                      <a:pPr marL="304800">
                        <a:lnSpc>
                          <a:spcPts val="1200"/>
                        </a:lnSpc>
                        <a:spcBef>
                          <a:spcPts val="900"/>
                        </a:spcBef>
                        <a:spcAft>
                          <a:spcPts val="450"/>
                        </a:spcAft>
                        <a:buNone/>
                      </a:pPr>
                      <a:r>
                        <a:rPr lang="en-US" sz="1800" kern="100">
                          <a:effectLst/>
                          <a:latin typeface="+mj-ea"/>
                          <a:ea typeface="+mj-ea"/>
                        </a:rPr>
                        <a:t> </a:t>
                      </a:r>
                      <a:endParaRPr lang="zh-TW" sz="1800" kern="100">
                        <a:effectLst/>
                        <a:latin typeface="+mj-ea"/>
                        <a:ea typeface="+mj-ea"/>
                      </a:endParaRPr>
                    </a:p>
                  </a:txBody>
                  <a:tcPr marL="17780" marR="17780" marT="0" marB="0" anchor="ctr"/>
                </a:tc>
                <a:extLst>
                  <a:ext uri="{0D108BD9-81ED-4DB2-BD59-A6C34878D82A}">
                    <a16:rowId xmlns:a16="http://schemas.microsoft.com/office/drawing/2014/main" val="3786774019"/>
                  </a:ext>
                </a:extLst>
              </a:tr>
              <a:tr h="430056">
                <a:tc>
                  <a:txBody>
                    <a:bodyPr/>
                    <a:lstStyle/>
                    <a:p>
                      <a:pPr marL="304800">
                        <a:lnSpc>
                          <a:spcPts val="1200"/>
                        </a:lnSpc>
                        <a:spcBef>
                          <a:spcPts val="900"/>
                        </a:spcBef>
                        <a:spcAft>
                          <a:spcPts val="450"/>
                        </a:spcAft>
                        <a:buNone/>
                      </a:pPr>
                      <a:r>
                        <a:rPr lang="en-US" sz="1800" kern="100">
                          <a:effectLst/>
                          <a:latin typeface="+mj-ea"/>
                          <a:ea typeface="+mj-ea"/>
                        </a:rPr>
                        <a:t> </a:t>
                      </a:r>
                      <a:endParaRPr lang="zh-TW" sz="1800" kern="100">
                        <a:effectLst/>
                        <a:latin typeface="+mj-ea"/>
                        <a:ea typeface="+mj-ea"/>
                      </a:endParaRPr>
                    </a:p>
                  </a:txBody>
                  <a:tcPr marL="17780" marR="17780" marT="0" marB="0" anchor="ctr"/>
                </a:tc>
                <a:tc>
                  <a:txBody>
                    <a:bodyPr/>
                    <a:lstStyle/>
                    <a:p>
                      <a:pPr marL="304800">
                        <a:lnSpc>
                          <a:spcPts val="1200"/>
                        </a:lnSpc>
                        <a:spcBef>
                          <a:spcPts val="900"/>
                        </a:spcBef>
                        <a:spcAft>
                          <a:spcPts val="450"/>
                        </a:spcAft>
                        <a:buNone/>
                      </a:pPr>
                      <a:r>
                        <a:rPr lang="en-US" sz="1800" kern="100">
                          <a:effectLst/>
                          <a:latin typeface="+mj-ea"/>
                          <a:ea typeface="+mj-ea"/>
                        </a:rPr>
                        <a:t> </a:t>
                      </a:r>
                      <a:endParaRPr lang="zh-TW" sz="1800" kern="100">
                        <a:effectLst/>
                        <a:latin typeface="+mj-ea"/>
                        <a:ea typeface="+mj-ea"/>
                      </a:endParaRPr>
                    </a:p>
                  </a:txBody>
                  <a:tcPr marL="17780" marR="17780" marT="0" marB="0" anchor="ctr"/>
                </a:tc>
                <a:tc>
                  <a:txBody>
                    <a:bodyPr/>
                    <a:lstStyle/>
                    <a:p>
                      <a:pPr marL="304800">
                        <a:lnSpc>
                          <a:spcPts val="1200"/>
                        </a:lnSpc>
                        <a:spcBef>
                          <a:spcPts val="900"/>
                        </a:spcBef>
                        <a:spcAft>
                          <a:spcPts val="450"/>
                        </a:spcAft>
                        <a:buNone/>
                      </a:pPr>
                      <a:r>
                        <a:rPr lang="en-US" sz="1800" kern="100">
                          <a:effectLst/>
                          <a:latin typeface="+mj-ea"/>
                          <a:ea typeface="+mj-ea"/>
                        </a:rPr>
                        <a:t> </a:t>
                      </a:r>
                      <a:endParaRPr lang="zh-TW" sz="1800" kern="100">
                        <a:effectLst/>
                        <a:latin typeface="+mj-ea"/>
                        <a:ea typeface="+mj-ea"/>
                      </a:endParaRPr>
                    </a:p>
                  </a:txBody>
                  <a:tcPr marL="17780" marR="17780" marT="0" marB="0" anchor="ctr"/>
                </a:tc>
                <a:tc>
                  <a:txBody>
                    <a:bodyPr/>
                    <a:lstStyle/>
                    <a:p>
                      <a:pPr marL="304800">
                        <a:lnSpc>
                          <a:spcPts val="1200"/>
                        </a:lnSpc>
                        <a:spcBef>
                          <a:spcPts val="900"/>
                        </a:spcBef>
                        <a:spcAft>
                          <a:spcPts val="450"/>
                        </a:spcAft>
                        <a:buNone/>
                      </a:pPr>
                      <a:r>
                        <a:rPr lang="en-US" sz="1800" kern="100" dirty="0">
                          <a:effectLst/>
                          <a:latin typeface="+mj-ea"/>
                          <a:ea typeface="+mj-ea"/>
                        </a:rPr>
                        <a:t> </a:t>
                      </a:r>
                      <a:endParaRPr lang="zh-TW" sz="1800" kern="100" dirty="0">
                        <a:effectLst/>
                        <a:latin typeface="+mj-ea"/>
                        <a:ea typeface="+mj-ea"/>
                      </a:endParaRPr>
                    </a:p>
                  </a:txBody>
                  <a:tcPr marL="17780" marR="17780" marT="0" marB="0" anchor="ctr"/>
                </a:tc>
                <a:tc>
                  <a:txBody>
                    <a:bodyPr/>
                    <a:lstStyle/>
                    <a:p>
                      <a:pPr marL="304800">
                        <a:lnSpc>
                          <a:spcPts val="1200"/>
                        </a:lnSpc>
                        <a:spcBef>
                          <a:spcPts val="900"/>
                        </a:spcBef>
                        <a:spcAft>
                          <a:spcPts val="450"/>
                        </a:spcAft>
                        <a:buNone/>
                      </a:pPr>
                      <a:r>
                        <a:rPr lang="en-US" sz="1800" kern="100" dirty="0">
                          <a:effectLst/>
                          <a:latin typeface="+mj-ea"/>
                          <a:ea typeface="+mj-ea"/>
                        </a:rPr>
                        <a:t> </a:t>
                      </a:r>
                      <a:endParaRPr lang="zh-TW" sz="1800" kern="100" dirty="0">
                        <a:effectLst/>
                        <a:latin typeface="+mj-ea"/>
                        <a:ea typeface="+mj-ea"/>
                      </a:endParaRPr>
                    </a:p>
                  </a:txBody>
                  <a:tcPr marL="17780" marR="17780" marT="0" marB="0" anchor="ctr"/>
                </a:tc>
                <a:extLst>
                  <a:ext uri="{0D108BD9-81ED-4DB2-BD59-A6C34878D82A}">
                    <a16:rowId xmlns:a16="http://schemas.microsoft.com/office/drawing/2014/main" val="1364924016"/>
                  </a:ext>
                </a:extLst>
              </a:tr>
              <a:tr h="430056">
                <a:tc gridSpan="4">
                  <a:txBody>
                    <a:bodyPr/>
                    <a:lstStyle/>
                    <a:p>
                      <a:pPr marL="762000" indent="-457200" algn="ctr">
                        <a:lnSpc>
                          <a:spcPts val="1200"/>
                        </a:lnSpc>
                        <a:spcBef>
                          <a:spcPts val="900"/>
                        </a:spcBef>
                        <a:spcAft>
                          <a:spcPts val="450"/>
                        </a:spcAft>
                        <a:buNone/>
                      </a:pPr>
                      <a:r>
                        <a:rPr lang="zh-TW" sz="1800" kern="100" dirty="0">
                          <a:effectLst/>
                          <a:latin typeface="+mj-ea"/>
                          <a:ea typeface="+mj-ea"/>
                        </a:rPr>
                        <a:t>合</a:t>
                      </a:r>
                      <a:r>
                        <a:rPr lang="en-US" sz="1800" kern="100" dirty="0">
                          <a:effectLst/>
                          <a:latin typeface="+mj-ea"/>
                          <a:ea typeface="+mj-ea"/>
                        </a:rPr>
                        <a:t>      </a:t>
                      </a:r>
                      <a:r>
                        <a:rPr lang="zh-TW" sz="1800" kern="100" dirty="0">
                          <a:effectLst/>
                          <a:latin typeface="+mj-ea"/>
                          <a:ea typeface="+mj-ea"/>
                        </a:rPr>
                        <a:t>計</a:t>
                      </a:r>
                    </a:p>
                  </a:txBody>
                  <a:tcPr marL="17780" marR="17780" marT="0"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a:txBody>
                    <a:bodyPr/>
                    <a:lstStyle/>
                    <a:p>
                      <a:pPr marL="304800" algn="ctr">
                        <a:lnSpc>
                          <a:spcPts val="1200"/>
                        </a:lnSpc>
                        <a:spcBef>
                          <a:spcPts val="900"/>
                        </a:spcBef>
                        <a:spcAft>
                          <a:spcPts val="450"/>
                        </a:spcAft>
                        <a:buNone/>
                      </a:pPr>
                      <a:r>
                        <a:rPr lang="en-US" sz="1800" kern="100" dirty="0">
                          <a:effectLst/>
                          <a:latin typeface="+mj-ea"/>
                          <a:ea typeface="+mj-ea"/>
                        </a:rPr>
                        <a:t> </a:t>
                      </a:r>
                      <a:endParaRPr lang="zh-TW" sz="1800" kern="100" dirty="0">
                        <a:effectLst/>
                        <a:latin typeface="+mj-ea"/>
                        <a:ea typeface="+mj-ea"/>
                      </a:endParaRPr>
                    </a:p>
                  </a:txBody>
                  <a:tcPr marL="17780" marR="17780" marT="0" marB="0" anchor="ctr"/>
                </a:tc>
                <a:extLst>
                  <a:ext uri="{0D108BD9-81ED-4DB2-BD59-A6C34878D82A}">
                    <a16:rowId xmlns:a16="http://schemas.microsoft.com/office/drawing/2014/main" val="2024558567"/>
                  </a:ext>
                </a:extLst>
              </a:tr>
            </a:tbl>
          </a:graphicData>
        </a:graphic>
      </p:graphicFrame>
      <p:sp>
        <p:nvSpPr>
          <p:cNvPr id="6" name="文字方塊 5">
            <a:extLst>
              <a:ext uri="{FF2B5EF4-FFF2-40B4-BE49-F238E27FC236}">
                <a16:creationId xmlns:a16="http://schemas.microsoft.com/office/drawing/2014/main" id="{352F7649-EB15-5718-72C0-24B0D0AFACB6}"/>
              </a:ext>
            </a:extLst>
          </p:cNvPr>
          <p:cNvSpPr txBox="1"/>
          <p:nvPr/>
        </p:nvSpPr>
        <p:spPr>
          <a:xfrm>
            <a:off x="311426" y="4084648"/>
            <a:ext cx="9892747" cy="1515800"/>
          </a:xfrm>
          <a:prstGeom prst="rect">
            <a:avLst/>
          </a:prstGeom>
          <a:noFill/>
        </p:spPr>
        <p:txBody>
          <a:bodyPr wrap="square">
            <a:spAutoFit/>
          </a:bodyPr>
          <a:lstStyle/>
          <a:p>
            <a:pPr marL="539750" indent="-539750">
              <a:spcBef>
                <a:spcPts val="100"/>
              </a:spcBef>
              <a:buNone/>
            </a:pPr>
            <a:r>
              <a:rPr lang="zh-TW" altLang="zh-TW" sz="1800" kern="100" dirty="0">
                <a:effectLst/>
                <a:latin typeface="標楷體" panose="03000509000000000000" pitchFamily="65" charset="-120"/>
                <a:ea typeface="標楷體" panose="03000509000000000000" pitchFamily="65" charset="-120"/>
              </a:rPr>
              <a:t>註</a:t>
            </a:r>
            <a:r>
              <a:rPr lang="en-US" altLang="zh-TW" sz="1800" kern="100" dirty="0">
                <a:effectLst/>
                <a:latin typeface="標楷體" panose="03000509000000000000" pitchFamily="65" charset="-120"/>
                <a:ea typeface="標楷體" panose="03000509000000000000" pitchFamily="65" charset="-120"/>
              </a:rPr>
              <a:t>1</a:t>
            </a:r>
            <a:r>
              <a:rPr lang="zh-TW" altLang="zh-TW" sz="1800" kern="100" dirty="0">
                <a:effectLst/>
                <a:latin typeface="標楷體" panose="03000509000000000000" pitchFamily="65" charset="-120"/>
                <a:ea typeface="標楷體" panose="03000509000000000000" pitchFamily="65" charset="-120"/>
              </a:rPr>
              <a:t>：材料費之編列範圍包括研發用途之消耗性器材及原材料費，但不含辦公所需事務性耗材。</a:t>
            </a:r>
          </a:p>
          <a:p>
            <a:pPr marL="539750" indent="-539750">
              <a:spcBef>
                <a:spcPts val="100"/>
              </a:spcBef>
              <a:buNone/>
            </a:pPr>
            <a:r>
              <a:rPr lang="zh-TW" altLang="zh-TW" sz="1800" kern="100" dirty="0">
                <a:effectLst/>
                <a:latin typeface="標楷體" panose="03000509000000000000" pitchFamily="65" charset="-120"/>
                <a:ea typeface="標楷體" panose="03000509000000000000" pitchFamily="65" charset="-120"/>
              </a:rPr>
              <a:t>註</a:t>
            </a:r>
            <a:r>
              <a:rPr lang="en-US" altLang="zh-TW" sz="1800" kern="100" dirty="0">
                <a:effectLst/>
                <a:latin typeface="標楷體" panose="03000509000000000000" pitchFamily="65" charset="-120"/>
                <a:ea typeface="標楷體" panose="03000509000000000000" pitchFamily="65" charset="-120"/>
              </a:rPr>
              <a:t>2</a:t>
            </a:r>
            <a:r>
              <a:rPr lang="zh-TW" altLang="zh-TW" sz="1800" kern="100" dirty="0">
                <a:effectLst/>
                <a:latin typeface="標楷體" panose="03000509000000000000" pitchFamily="65" charset="-120"/>
                <a:ea typeface="標楷體" panose="03000509000000000000" pitchFamily="65" charset="-120"/>
              </a:rPr>
              <a:t>：專為執行開發計畫所發生之消耗性器材及原材料費，但不含模具、冶具、夾具等屬固定資產之設備</a:t>
            </a:r>
          </a:p>
          <a:p>
            <a:pPr marL="539750" indent="-539750">
              <a:spcBef>
                <a:spcPts val="100"/>
              </a:spcBef>
              <a:buNone/>
            </a:pPr>
            <a:r>
              <a:rPr lang="zh-TW" altLang="zh-TW" sz="1800" kern="100" dirty="0">
                <a:effectLst/>
                <a:latin typeface="標楷體" panose="03000509000000000000" pitchFamily="65" charset="-120"/>
                <a:ea typeface="標楷體" panose="03000509000000000000" pitchFamily="65" charset="-120"/>
              </a:rPr>
              <a:t>註</a:t>
            </a:r>
            <a:r>
              <a:rPr lang="en-US" altLang="zh-TW" sz="1800" kern="100" dirty="0">
                <a:effectLst/>
                <a:latin typeface="標楷體" panose="03000509000000000000" pitchFamily="65" charset="-120"/>
                <a:ea typeface="標楷體" panose="03000509000000000000" pitchFamily="65" charset="-120"/>
              </a:rPr>
              <a:t>3</a:t>
            </a:r>
            <a:r>
              <a:rPr lang="zh-TW" altLang="zh-TW" sz="1800" kern="100" dirty="0">
                <a:effectLst/>
                <a:latin typeface="標楷體" panose="03000509000000000000" pitchFamily="65" charset="-120"/>
                <a:ea typeface="標楷體" panose="03000509000000000000" pitchFamily="65" charset="-120"/>
              </a:rPr>
              <a:t>：以</a:t>
            </a:r>
            <a:r>
              <a:rPr lang="en-US" altLang="zh-TW" sz="1800" kern="100" dirty="0">
                <a:effectLst/>
                <a:latin typeface="標楷體" panose="03000509000000000000" pitchFamily="65" charset="-120"/>
                <a:ea typeface="標楷體" panose="03000509000000000000" pitchFamily="65" charset="-120"/>
              </a:rPr>
              <a:t>12500</a:t>
            </a:r>
            <a:r>
              <a:rPr lang="zh-TW" altLang="zh-TW" sz="1800" kern="100" dirty="0">
                <a:effectLst/>
                <a:latin typeface="標楷體" panose="03000509000000000000" pitchFamily="65" charset="-120"/>
                <a:ea typeface="標楷體" panose="03000509000000000000" pitchFamily="65" charset="-120"/>
              </a:rPr>
              <a:t>元</a:t>
            </a:r>
            <a:r>
              <a:rPr lang="en-US" altLang="zh-TW" sz="1800" kern="100" dirty="0">
                <a:effectLst/>
                <a:latin typeface="標楷體" panose="03000509000000000000" pitchFamily="65" charset="-120"/>
                <a:ea typeface="標楷體" panose="03000509000000000000" pitchFamily="65" charset="-120"/>
              </a:rPr>
              <a:t>/</a:t>
            </a:r>
            <a:r>
              <a:rPr lang="zh-TW" altLang="zh-TW" sz="1800" kern="100" dirty="0">
                <a:effectLst/>
                <a:latin typeface="標楷體" panose="03000509000000000000" pitchFamily="65" charset="-120"/>
                <a:ea typeface="標楷體" panose="03000509000000000000" pitchFamily="65" charset="-120"/>
              </a:rPr>
              <a:t>人月為編列上限，超過編列上限應補充說明，在議定價格時計畫實際需求為準。</a:t>
            </a:r>
          </a:p>
          <a:p>
            <a:pPr eaLnBrk="0">
              <a:spcBef>
                <a:spcPts val="100"/>
              </a:spcBef>
              <a:buNone/>
            </a:pPr>
            <a:r>
              <a:rPr lang="zh-TW" altLang="zh-TW" sz="1800" kern="100" dirty="0">
                <a:effectLst/>
                <a:latin typeface="標楷體" panose="03000509000000000000" pitchFamily="65" charset="-120"/>
                <a:ea typeface="標楷體" panose="03000509000000000000" pitchFamily="65" charset="-120"/>
              </a:rPr>
              <a:t>註</a:t>
            </a:r>
            <a:r>
              <a:rPr lang="en-US" altLang="zh-TW" sz="1800" kern="100" dirty="0">
                <a:effectLst/>
                <a:latin typeface="標楷體" panose="03000509000000000000" pitchFamily="65" charset="-120"/>
                <a:ea typeface="標楷體" panose="03000509000000000000" pitchFamily="65" charset="-120"/>
              </a:rPr>
              <a:t>4</a:t>
            </a:r>
            <a:r>
              <a:rPr lang="zh-TW" altLang="zh-TW" sz="1800" kern="100" dirty="0">
                <a:effectLst/>
                <a:latin typeface="標楷體" panose="03000509000000000000" pitchFamily="65" charset="-120"/>
                <a:ea typeface="標楷體" panose="03000509000000000000" pitchFamily="65" charset="-120"/>
              </a:rPr>
              <a:t>：材料費核銷未稅金額。</a:t>
            </a:r>
          </a:p>
        </p:txBody>
      </p:sp>
    </p:spTree>
    <p:extLst>
      <p:ext uri="{BB962C8B-B14F-4D97-AF65-F5344CB8AC3E}">
        <p14:creationId xmlns:p14="http://schemas.microsoft.com/office/powerpoint/2010/main" val="6858354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F8FF1186-8EA9-C9A0-D08C-4DFC41030F12}"/>
            </a:ext>
          </a:extLst>
        </p:cNvPr>
        <p:cNvGrpSpPr/>
        <p:nvPr/>
      </p:nvGrpSpPr>
      <p:grpSpPr>
        <a:xfrm>
          <a:off x="0" y="0"/>
          <a:ext cx="0" cy="0"/>
          <a:chOff x="0" y="0"/>
          <a:chExt cx="0" cy="0"/>
        </a:xfrm>
      </p:grpSpPr>
      <p:sp>
        <p:nvSpPr>
          <p:cNvPr id="146" name="Google Shape;146;p10">
            <a:extLst>
              <a:ext uri="{FF2B5EF4-FFF2-40B4-BE49-F238E27FC236}">
                <a16:creationId xmlns:a16="http://schemas.microsoft.com/office/drawing/2014/main" id="{90A482C4-591B-F7CA-DB95-134B131EDA60}"/>
              </a:ext>
            </a:extLst>
          </p:cNvPr>
          <p:cNvSpPr txBox="1">
            <a:spLocks noGrp="1"/>
          </p:cNvSpPr>
          <p:nvPr>
            <p:ph type="title"/>
          </p:nvPr>
        </p:nvSpPr>
        <p:spPr>
          <a:xfrm>
            <a:off x="0" y="0"/>
            <a:ext cx="10515600" cy="636104"/>
          </a:xfrm>
          <a:prstGeom prst="rect">
            <a:avLst/>
          </a:prstGeom>
          <a:noFill/>
          <a:ln>
            <a:noFill/>
          </a:ln>
        </p:spPr>
        <p:txBody>
          <a:bodyPr spcFirstLastPara="1" wrap="square" lIns="91425" tIns="45700" rIns="91425" bIns="45700" anchor="ctr" anchorCtr="0">
            <a:normAutofit/>
          </a:bodyPr>
          <a:lstStyle/>
          <a:p>
            <a:pPr>
              <a:lnSpc>
                <a:spcPts val="4000"/>
              </a:lnSpc>
            </a:pPr>
            <a:r>
              <a:rPr lang="zh-TW" altLang="en-US" sz="3600" b="1" dirty="0">
                <a:solidFill>
                  <a:schemeClr val="tx1"/>
                </a:solidFill>
                <a:latin typeface="標楷體" panose="03000509000000000000" pitchFamily="65" charset="-120"/>
                <a:ea typeface="標楷體" panose="03000509000000000000" pitchFamily="65" charset="-120"/>
              </a:rPr>
              <a:t>伍、經費分配</a:t>
            </a:r>
            <a:r>
              <a:rPr lang="en-US" altLang="zh-TW" sz="3600" b="1" dirty="0">
                <a:solidFill>
                  <a:schemeClr val="tx1"/>
                </a:solidFill>
                <a:latin typeface="標楷體" panose="03000509000000000000" pitchFamily="65" charset="-120"/>
                <a:ea typeface="標楷體" panose="03000509000000000000" pitchFamily="65" charset="-120"/>
              </a:rPr>
              <a:t>-</a:t>
            </a:r>
            <a:r>
              <a:rPr lang="zh-TW" altLang="en-US" sz="3600" b="1" dirty="0">
                <a:solidFill>
                  <a:schemeClr val="tx1"/>
                </a:solidFill>
                <a:latin typeface="標楷體" panose="03000509000000000000" pitchFamily="65" charset="-120"/>
                <a:ea typeface="標楷體" panose="03000509000000000000" pitchFamily="65" charset="-120"/>
              </a:rPr>
              <a:t>研發設備使用費</a:t>
            </a:r>
            <a:endParaRPr lang="en-US" altLang="zh-TW" sz="3600" b="1" dirty="0">
              <a:solidFill>
                <a:schemeClr val="tx1"/>
              </a:solidFill>
              <a:latin typeface="標楷體" panose="03000509000000000000" pitchFamily="65" charset="-120"/>
              <a:ea typeface="標楷體" panose="03000509000000000000" pitchFamily="65" charset="-120"/>
            </a:endParaRPr>
          </a:p>
        </p:txBody>
      </p:sp>
      <p:sp>
        <p:nvSpPr>
          <p:cNvPr id="4" name="文字方塊 3">
            <a:extLst>
              <a:ext uri="{FF2B5EF4-FFF2-40B4-BE49-F238E27FC236}">
                <a16:creationId xmlns:a16="http://schemas.microsoft.com/office/drawing/2014/main" id="{428DE295-FFC3-C103-0A6D-B456A0A9BC36}"/>
              </a:ext>
            </a:extLst>
          </p:cNvPr>
          <p:cNvSpPr txBox="1"/>
          <p:nvPr/>
        </p:nvSpPr>
        <p:spPr>
          <a:xfrm>
            <a:off x="10515600" y="318052"/>
            <a:ext cx="1676399" cy="307777"/>
          </a:xfrm>
          <a:prstGeom prst="rect">
            <a:avLst/>
          </a:prstGeom>
          <a:noFill/>
        </p:spPr>
        <p:txBody>
          <a:bodyPr wrap="square">
            <a:spAutoFit/>
          </a:bodyPr>
          <a:lstStyle/>
          <a:p>
            <a:r>
              <a:rPr lang="zh-TW" altLang="zh-TW" sz="1400" dirty="0">
                <a:effectLst/>
                <a:latin typeface="標楷體" panose="03000509000000000000" pitchFamily="65" charset="-120"/>
                <a:ea typeface="標楷體" panose="03000509000000000000" pitchFamily="65" charset="-120"/>
                <a:cs typeface="Times New Roman" panose="02020603050405020304" pitchFamily="18" charset="0"/>
              </a:rPr>
              <a:t>金額單位：仟元</a:t>
            </a:r>
            <a:endParaRPr lang="zh-TW" altLang="en-US" dirty="0">
              <a:latin typeface="標楷體" panose="03000509000000000000" pitchFamily="65" charset="-120"/>
              <a:ea typeface="標楷體" panose="03000509000000000000" pitchFamily="65" charset="-120"/>
            </a:endParaRPr>
          </a:p>
        </p:txBody>
      </p:sp>
      <p:graphicFrame>
        <p:nvGraphicFramePr>
          <p:cNvPr id="3" name="表格 2">
            <a:extLst>
              <a:ext uri="{FF2B5EF4-FFF2-40B4-BE49-F238E27FC236}">
                <a16:creationId xmlns:a16="http://schemas.microsoft.com/office/drawing/2014/main" id="{EC334329-3FEA-3D1D-3754-F7AD8E9B4FE7}"/>
              </a:ext>
            </a:extLst>
          </p:cNvPr>
          <p:cNvGraphicFramePr>
            <a:graphicFrameLocks noGrp="1"/>
          </p:cNvGraphicFramePr>
          <p:nvPr>
            <p:extLst>
              <p:ext uri="{D42A27DB-BD31-4B8C-83A1-F6EECF244321}">
                <p14:modId xmlns:p14="http://schemas.microsoft.com/office/powerpoint/2010/main" val="631863590"/>
              </p:ext>
            </p:extLst>
          </p:nvPr>
        </p:nvGraphicFramePr>
        <p:xfrm>
          <a:off x="165649" y="686135"/>
          <a:ext cx="11542647" cy="5952421"/>
        </p:xfrm>
        <a:graphic>
          <a:graphicData uri="http://schemas.openxmlformats.org/drawingml/2006/table">
            <a:tbl>
              <a:tblPr firstRow="1" firstCol="1" bandRow="1">
                <a:tableStyleId>{A4378E2A-9E11-460F-A665-C2A1293DEE22}</a:tableStyleId>
              </a:tblPr>
              <a:tblGrid>
                <a:gridCol w="1986207">
                  <a:extLst>
                    <a:ext uri="{9D8B030D-6E8A-4147-A177-3AD203B41FA5}">
                      <a16:colId xmlns:a16="http://schemas.microsoft.com/office/drawing/2014/main" val="947782428"/>
                    </a:ext>
                  </a:extLst>
                </a:gridCol>
                <a:gridCol w="198945">
                  <a:extLst>
                    <a:ext uri="{9D8B030D-6E8A-4147-A177-3AD203B41FA5}">
                      <a16:colId xmlns:a16="http://schemas.microsoft.com/office/drawing/2014/main" val="4177481562"/>
                    </a:ext>
                  </a:extLst>
                </a:gridCol>
                <a:gridCol w="198945">
                  <a:extLst>
                    <a:ext uri="{9D8B030D-6E8A-4147-A177-3AD203B41FA5}">
                      <a16:colId xmlns:a16="http://schemas.microsoft.com/office/drawing/2014/main" val="3623735826"/>
                    </a:ext>
                  </a:extLst>
                </a:gridCol>
                <a:gridCol w="198945">
                  <a:extLst>
                    <a:ext uri="{9D8B030D-6E8A-4147-A177-3AD203B41FA5}">
                      <a16:colId xmlns:a16="http://schemas.microsoft.com/office/drawing/2014/main" val="469006443"/>
                    </a:ext>
                  </a:extLst>
                </a:gridCol>
                <a:gridCol w="198945">
                  <a:extLst>
                    <a:ext uri="{9D8B030D-6E8A-4147-A177-3AD203B41FA5}">
                      <a16:colId xmlns:a16="http://schemas.microsoft.com/office/drawing/2014/main" val="4138291119"/>
                    </a:ext>
                  </a:extLst>
                </a:gridCol>
                <a:gridCol w="198945">
                  <a:extLst>
                    <a:ext uri="{9D8B030D-6E8A-4147-A177-3AD203B41FA5}">
                      <a16:colId xmlns:a16="http://schemas.microsoft.com/office/drawing/2014/main" val="143856266"/>
                    </a:ext>
                  </a:extLst>
                </a:gridCol>
                <a:gridCol w="198945">
                  <a:extLst>
                    <a:ext uri="{9D8B030D-6E8A-4147-A177-3AD203B41FA5}">
                      <a16:colId xmlns:a16="http://schemas.microsoft.com/office/drawing/2014/main" val="3638883534"/>
                    </a:ext>
                  </a:extLst>
                </a:gridCol>
                <a:gridCol w="198945">
                  <a:extLst>
                    <a:ext uri="{9D8B030D-6E8A-4147-A177-3AD203B41FA5}">
                      <a16:colId xmlns:a16="http://schemas.microsoft.com/office/drawing/2014/main" val="1975762491"/>
                    </a:ext>
                  </a:extLst>
                </a:gridCol>
                <a:gridCol w="198945">
                  <a:extLst>
                    <a:ext uri="{9D8B030D-6E8A-4147-A177-3AD203B41FA5}">
                      <a16:colId xmlns:a16="http://schemas.microsoft.com/office/drawing/2014/main" val="1092056492"/>
                    </a:ext>
                  </a:extLst>
                </a:gridCol>
                <a:gridCol w="198945">
                  <a:extLst>
                    <a:ext uri="{9D8B030D-6E8A-4147-A177-3AD203B41FA5}">
                      <a16:colId xmlns:a16="http://schemas.microsoft.com/office/drawing/2014/main" val="3187595423"/>
                    </a:ext>
                  </a:extLst>
                </a:gridCol>
                <a:gridCol w="198945">
                  <a:extLst>
                    <a:ext uri="{9D8B030D-6E8A-4147-A177-3AD203B41FA5}">
                      <a16:colId xmlns:a16="http://schemas.microsoft.com/office/drawing/2014/main" val="4131002568"/>
                    </a:ext>
                  </a:extLst>
                </a:gridCol>
                <a:gridCol w="1163059">
                  <a:extLst>
                    <a:ext uri="{9D8B030D-6E8A-4147-A177-3AD203B41FA5}">
                      <a16:colId xmlns:a16="http://schemas.microsoft.com/office/drawing/2014/main" val="1471452214"/>
                    </a:ext>
                  </a:extLst>
                </a:gridCol>
                <a:gridCol w="778103">
                  <a:extLst>
                    <a:ext uri="{9D8B030D-6E8A-4147-A177-3AD203B41FA5}">
                      <a16:colId xmlns:a16="http://schemas.microsoft.com/office/drawing/2014/main" val="915689425"/>
                    </a:ext>
                  </a:extLst>
                </a:gridCol>
                <a:gridCol w="2319970">
                  <a:extLst>
                    <a:ext uri="{9D8B030D-6E8A-4147-A177-3AD203B41FA5}">
                      <a16:colId xmlns:a16="http://schemas.microsoft.com/office/drawing/2014/main" val="202029475"/>
                    </a:ext>
                  </a:extLst>
                </a:gridCol>
                <a:gridCol w="198945">
                  <a:extLst>
                    <a:ext uri="{9D8B030D-6E8A-4147-A177-3AD203B41FA5}">
                      <a16:colId xmlns:a16="http://schemas.microsoft.com/office/drawing/2014/main" val="3864175550"/>
                    </a:ext>
                  </a:extLst>
                </a:gridCol>
                <a:gridCol w="198945">
                  <a:extLst>
                    <a:ext uri="{9D8B030D-6E8A-4147-A177-3AD203B41FA5}">
                      <a16:colId xmlns:a16="http://schemas.microsoft.com/office/drawing/2014/main" val="1707791372"/>
                    </a:ext>
                  </a:extLst>
                </a:gridCol>
                <a:gridCol w="198945">
                  <a:extLst>
                    <a:ext uri="{9D8B030D-6E8A-4147-A177-3AD203B41FA5}">
                      <a16:colId xmlns:a16="http://schemas.microsoft.com/office/drawing/2014/main" val="3088186165"/>
                    </a:ext>
                  </a:extLst>
                </a:gridCol>
                <a:gridCol w="1079104">
                  <a:extLst>
                    <a:ext uri="{9D8B030D-6E8A-4147-A177-3AD203B41FA5}">
                      <a16:colId xmlns:a16="http://schemas.microsoft.com/office/drawing/2014/main" val="3497054535"/>
                    </a:ext>
                  </a:extLst>
                </a:gridCol>
                <a:gridCol w="1629919">
                  <a:extLst>
                    <a:ext uri="{9D8B030D-6E8A-4147-A177-3AD203B41FA5}">
                      <a16:colId xmlns:a16="http://schemas.microsoft.com/office/drawing/2014/main" val="572020097"/>
                    </a:ext>
                  </a:extLst>
                </a:gridCol>
              </a:tblGrid>
              <a:tr h="1033658">
                <a:tc gridSpan="2">
                  <a:txBody>
                    <a:bodyPr/>
                    <a:lstStyle/>
                    <a:p>
                      <a:pPr algn="ctr">
                        <a:lnSpc>
                          <a:spcPts val="1200"/>
                        </a:lnSpc>
                        <a:buNone/>
                      </a:pPr>
                      <a:r>
                        <a:rPr lang="zh-TW" sz="1200" kern="100" dirty="0">
                          <a:effectLst/>
                          <a:latin typeface="標楷體" panose="03000509000000000000" pitchFamily="65" charset="-120"/>
                          <a:ea typeface="標楷體" panose="03000509000000000000" pitchFamily="65" charset="-120"/>
                        </a:rPr>
                        <a:t>財產編號</a:t>
                      </a:r>
                    </a:p>
                  </a:txBody>
                  <a:tcPr marL="8877" marR="8877" marT="0" marB="0" anchor="ctr"/>
                </a:tc>
                <a:tc hMerge="1">
                  <a:txBody>
                    <a:bodyPr/>
                    <a:lstStyle/>
                    <a:p>
                      <a:endParaRPr lang="zh-TW" altLang="en-US"/>
                    </a:p>
                  </a:txBody>
                  <a:tcPr/>
                </a:tc>
                <a:tc gridSpan="2">
                  <a:txBody>
                    <a:bodyPr/>
                    <a:lstStyle/>
                    <a:p>
                      <a:pPr algn="ctr">
                        <a:lnSpc>
                          <a:spcPts val="1200"/>
                        </a:lnSpc>
                        <a:buNone/>
                      </a:pPr>
                      <a:r>
                        <a:rPr lang="zh-TW" sz="1200" kern="100" dirty="0">
                          <a:effectLst/>
                          <a:latin typeface="標楷體" panose="03000509000000000000" pitchFamily="65" charset="-120"/>
                          <a:ea typeface="標楷體" panose="03000509000000000000" pitchFamily="65" charset="-120"/>
                        </a:rPr>
                        <a:t>設備名稱</a:t>
                      </a:r>
                    </a:p>
                  </a:txBody>
                  <a:tcPr marL="8877" marR="8877" marT="0" marB="0" anchor="ctr"/>
                </a:tc>
                <a:tc hMerge="1">
                  <a:txBody>
                    <a:bodyPr/>
                    <a:lstStyle/>
                    <a:p>
                      <a:endParaRPr lang="zh-TW" altLang="en-US"/>
                    </a:p>
                  </a:txBody>
                  <a:tcPr/>
                </a:tc>
                <a:tc gridSpan="2">
                  <a:txBody>
                    <a:bodyPr/>
                    <a:lstStyle/>
                    <a:p>
                      <a:pPr algn="ctr">
                        <a:lnSpc>
                          <a:spcPts val="1200"/>
                        </a:lnSpc>
                        <a:buNone/>
                      </a:pPr>
                      <a:r>
                        <a:rPr lang="zh-TW" sz="1200" kern="100">
                          <a:effectLst/>
                          <a:latin typeface="標楷體" panose="03000509000000000000" pitchFamily="65" charset="-120"/>
                          <a:ea typeface="標楷體" panose="03000509000000000000" pitchFamily="65" charset="-120"/>
                        </a:rPr>
                        <a:t>數量</a:t>
                      </a:r>
                      <a:r>
                        <a:rPr lang="en-US" sz="1200" kern="100">
                          <a:effectLst/>
                          <a:latin typeface="標楷體" panose="03000509000000000000" pitchFamily="65" charset="-120"/>
                          <a:ea typeface="標楷體" panose="03000509000000000000" pitchFamily="65" charset="-120"/>
                        </a:rPr>
                        <a:t>(E)</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gridSpan="2">
                  <a:txBody>
                    <a:bodyPr/>
                    <a:lstStyle/>
                    <a:p>
                      <a:pPr algn="ctr">
                        <a:lnSpc>
                          <a:spcPts val="1200"/>
                        </a:lnSpc>
                        <a:buNone/>
                      </a:pPr>
                      <a:r>
                        <a:rPr lang="zh-TW" sz="1200" kern="100">
                          <a:effectLst/>
                          <a:latin typeface="標楷體" panose="03000509000000000000" pitchFamily="65" charset="-120"/>
                          <a:ea typeface="標楷體" panose="03000509000000000000" pitchFamily="65" charset="-120"/>
                        </a:rPr>
                        <a:t>取得日期</a:t>
                      </a:r>
                      <a:r>
                        <a:rPr lang="en-US" sz="1200" kern="100">
                          <a:effectLst/>
                          <a:latin typeface="標楷體" panose="03000509000000000000" pitchFamily="65" charset="-120"/>
                          <a:ea typeface="標楷體" panose="03000509000000000000" pitchFamily="65" charset="-120"/>
                        </a:rPr>
                        <a:t>(</a:t>
                      </a:r>
                      <a:r>
                        <a:rPr lang="zh-TW" sz="1200" kern="100">
                          <a:effectLst/>
                          <a:latin typeface="標楷體" panose="03000509000000000000" pitchFamily="65" charset="-120"/>
                          <a:ea typeface="標楷體" panose="03000509000000000000" pitchFamily="65" charset="-120"/>
                        </a:rPr>
                        <a:t>西元年</a:t>
                      </a:r>
                      <a:r>
                        <a:rPr lang="en-US" sz="1200" kern="100">
                          <a:effectLst/>
                          <a:latin typeface="標楷體" panose="03000509000000000000" pitchFamily="65" charset="-120"/>
                          <a:ea typeface="標楷體" panose="03000509000000000000" pitchFamily="65" charset="-120"/>
                        </a:rPr>
                        <a:t>/</a:t>
                      </a:r>
                      <a:r>
                        <a:rPr lang="zh-TW" sz="1200" kern="100">
                          <a:effectLst/>
                          <a:latin typeface="標楷體" panose="03000509000000000000" pitchFamily="65" charset="-120"/>
                          <a:ea typeface="標楷體" panose="03000509000000000000" pitchFamily="65" charset="-120"/>
                        </a:rPr>
                        <a:t>月</a:t>
                      </a:r>
                      <a:r>
                        <a:rPr lang="en-US" sz="1200" kern="100">
                          <a:effectLst/>
                          <a:latin typeface="標楷體" panose="03000509000000000000" pitchFamily="65" charset="-120"/>
                          <a:ea typeface="標楷體" panose="03000509000000000000" pitchFamily="65" charset="-120"/>
                        </a:rPr>
                        <a:t>)</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gridSpan="3">
                  <a:txBody>
                    <a:bodyPr/>
                    <a:lstStyle/>
                    <a:p>
                      <a:pPr algn="ctr">
                        <a:lnSpc>
                          <a:spcPts val="1200"/>
                        </a:lnSpc>
                        <a:buNone/>
                      </a:pPr>
                      <a:r>
                        <a:rPr lang="zh-TW" sz="1200" kern="100">
                          <a:effectLst/>
                          <a:latin typeface="標楷體" panose="03000509000000000000" pitchFamily="65" charset="-120"/>
                          <a:ea typeface="標楷體" panose="03000509000000000000" pitchFamily="65" charset="-120"/>
                        </a:rPr>
                        <a:t>取得原價</a:t>
                      </a:r>
                      <a:r>
                        <a:rPr lang="en-US" sz="1200" kern="100">
                          <a:effectLst/>
                          <a:latin typeface="標楷體" panose="03000509000000000000" pitchFamily="65" charset="-120"/>
                          <a:ea typeface="標楷體" panose="03000509000000000000" pitchFamily="65" charset="-120"/>
                        </a:rPr>
                        <a:t/>
                      </a:r>
                      <a:br>
                        <a:rPr lang="en-US" sz="1200" kern="100">
                          <a:effectLst/>
                          <a:latin typeface="標楷體" panose="03000509000000000000" pitchFamily="65" charset="-120"/>
                          <a:ea typeface="標楷體" panose="03000509000000000000" pitchFamily="65" charset="-120"/>
                        </a:rPr>
                      </a:br>
                      <a:r>
                        <a:rPr lang="en-US" sz="1200" kern="100">
                          <a:effectLst/>
                          <a:latin typeface="標楷體" panose="03000509000000000000" pitchFamily="65" charset="-120"/>
                          <a:ea typeface="標楷體" panose="03000509000000000000" pitchFamily="65" charset="-120"/>
                        </a:rPr>
                        <a:t>(A1)</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hMerge="1">
                  <a:txBody>
                    <a:bodyPr/>
                    <a:lstStyle/>
                    <a:p>
                      <a:endParaRPr lang="zh-TW" altLang="en-US"/>
                    </a:p>
                  </a:txBody>
                  <a:tcPr/>
                </a:tc>
                <a:tc>
                  <a:txBody>
                    <a:bodyPr/>
                    <a:lstStyle/>
                    <a:p>
                      <a:pPr algn="ctr">
                        <a:lnSpc>
                          <a:spcPts val="1200"/>
                        </a:lnSpc>
                        <a:buNone/>
                      </a:pPr>
                      <a:r>
                        <a:rPr lang="zh-TW" sz="1200" kern="100" dirty="0">
                          <a:effectLst/>
                          <a:latin typeface="標楷體" panose="03000509000000000000" pitchFamily="65" charset="-120"/>
                          <a:ea typeface="標楷體" panose="03000509000000000000" pitchFamily="65" charset="-120"/>
                        </a:rPr>
                        <a:t>預留殘值</a:t>
                      </a:r>
                      <a:r>
                        <a:rPr lang="en-US" sz="1200" kern="100" dirty="0">
                          <a:effectLst/>
                          <a:latin typeface="標楷體" panose="03000509000000000000" pitchFamily="65" charset="-120"/>
                          <a:ea typeface="標楷體" panose="03000509000000000000" pitchFamily="65" charset="-120"/>
                        </a:rPr>
                        <a:t>(B)</a:t>
                      </a:r>
                      <a:endParaRPr lang="zh-TW" sz="1200" kern="100" dirty="0">
                        <a:effectLst/>
                        <a:latin typeface="標楷體" panose="03000509000000000000" pitchFamily="65" charset="-120"/>
                        <a:ea typeface="標楷體" panose="03000509000000000000" pitchFamily="65" charset="-120"/>
                      </a:endParaRPr>
                    </a:p>
                  </a:txBody>
                  <a:tcPr marL="8877" marR="8877" marT="0" marB="0" anchor="ctr"/>
                </a:tc>
                <a:tc>
                  <a:txBody>
                    <a:bodyPr/>
                    <a:lstStyle/>
                    <a:p>
                      <a:pPr algn="ctr">
                        <a:lnSpc>
                          <a:spcPts val="1200"/>
                        </a:lnSpc>
                        <a:buNone/>
                      </a:pPr>
                      <a:r>
                        <a:rPr lang="zh-TW" sz="1200" kern="100">
                          <a:effectLst/>
                          <a:latin typeface="標楷體" panose="03000509000000000000" pitchFamily="65" charset="-120"/>
                          <a:ea typeface="標楷體" panose="03000509000000000000" pitchFamily="65" charset="-120"/>
                        </a:rPr>
                        <a:t>耐用年數</a:t>
                      </a:r>
                      <a:r>
                        <a:rPr lang="en-US" sz="1200" kern="100">
                          <a:effectLst/>
                          <a:latin typeface="標楷體" panose="03000509000000000000" pitchFamily="65" charset="-120"/>
                          <a:ea typeface="標楷體" panose="03000509000000000000" pitchFamily="65" charset="-120"/>
                        </a:rPr>
                        <a:t/>
                      </a:r>
                      <a:br>
                        <a:rPr lang="en-US" sz="1200" kern="100">
                          <a:effectLst/>
                          <a:latin typeface="標楷體" panose="03000509000000000000" pitchFamily="65" charset="-120"/>
                          <a:ea typeface="標楷體" panose="03000509000000000000" pitchFamily="65" charset="-120"/>
                        </a:rPr>
                      </a:br>
                      <a:r>
                        <a:rPr lang="en-US" sz="1200" kern="100">
                          <a:effectLst/>
                          <a:latin typeface="標楷體" panose="03000509000000000000" pitchFamily="65" charset="-120"/>
                          <a:ea typeface="標楷體" panose="03000509000000000000" pitchFamily="65" charset="-120"/>
                        </a:rPr>
                        <a:t>(C)</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a:txBody>
                    <a:bodyPr/>
                    <a:lstStyle/>
                    <a:p>
                      <a:pPr algn="ctr">
                        <a:lnSpc>
                          <a:spcPts val="1200"/>
                        </a:lnSpc>
                        <a:buNone/>
                      </a:pPr>
                      <a:r>
                        <a:rPr lang="zh-TW" sz="1200" kern="100">
                          <a:effectLst/>
                          <a:latin typeface="標楷體" panose="03000509000000000000" pitchFamily="65" charset="-120"/>
                          <a:ea typeface="標楷體" panose="03000509000000000000" pitchFamily="65" charset="-120"/>
                        </a:rPr>
                        <a:t>未折減餘額</a:t>
                      </a:r>
                      <a:r>
                        <a:rPr lang="en-US" sz="1200" kern="100">
                          <a:effectLst/>
                          <a:latin typeface="標楷體" panose="03000509000000000000" pitchFamily="65" charset="-120"/>
                          <a:ea typeface="標楷體" panose="03000509000000000000" pitchFamily="65" charset="-120"/>
                        </a:rPr>
                        <a:t>(D)</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gridSpan="2">
                  <a:txBody>
                    <a:bodyPr/>
                    <a:lstStyle/>
                    <a:p>
                      <a:pPr algn="ctr">
                        <a:lnSpc>
                          <a:spcPts val="1200"/>
                        </a:lnSpc>
                        <a:buNone/>
                      </a:pPr>
                      <a:r>
                        <a:rPr lang="zh-TW" sz="1200" kern="100">
                          <a:effectLst/>
                          <a:latin typeface="標楷體" panose="03000509000000000000" pitchFamily="65" charset="-120"/>
                          <a:ea typeface="標楷體" panose="03000509000000000000" pitchFamily="65" charset="-120"/>
                        </a:rPr>
                        <a:t>月使用費</a:t>
                      </a:r>
                      <a:r>
                        <a:rPr lang="en-US" sz="1200" kern="100">
                          <a:effectLst/>
                          <a:latin typeface="標楷體" panose="03000509000000000000" pitchFamily="65" charset="-120"/>
                          <a:ea typeface="標楷體" panose="03000509000000000000" pitchFamily="65" charset="-120"/>
                        </a:rPr>
                        <a:t/>
                      </a:r>
                      <a:br>
                        <a:rPr lang="en-US" sz="1200" kern="100">
                          <a:effectLst/>
                          <a:latin typeface="標楷體" panose="03000509000000000000" pitchFamily="65" charset="-120"/>
                          <a:ea typeface="標楷體" panose="03000509000000000000" pitchFamily="65" charset="-120"/>
                        </a:rPr>
                      </a:br>
                      <a:r>
                        <a:rPr lang="en-US" sz="1200" kern="100">
                          <a:effectLst/>
                          <a:latin typeface="標楷體" panose="03000509000000000000" pitchFamily="65" charset="-120"/>
                          <a:ea typeface="標楷體" panose="03000509000000000000" pitchFamily="65" charset="-120"/>
                        </a:rPr>
                        <a:t>(A1-B)xE</a:t>
                      </a:r>
                      <a:br>
                        <a:rPr lang="en-US" sz="1200" kern="100">
                          <a:effectLst/>
                          <a:latin typeface="標楷體" panose="03000509000000000000" pitchFamily="65" charset="-120"/>
                          <a:ea typeface="標楷體" panose="03000509000000000000" pitchFamily="65" charset="-120"/>
                        </a:rPr>
                      </a:br>
                      <a:r>
                        <a:rPr lang="en-US" sz="1200" kern="100">
                          <a:effectLst/>
                          <a:latin typeface="標楷體" panose="03000509000000000000" pitchFamily="65" charset="-120"/>
                          <a:ea typeface="標楷體" panose="03000509000000000000" pitchFamily="65" charset="-120"/>
                        </a:rPr>
                        <a:t>/(C*12)</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gridSpan="2">
                  <a:txBody>
                    <a:bodyPr/>
                    <a:lstStyle/>
                    <a:p>
                      <a:pPr algn="ctr">
                        <a:lnSpc>
                          <a:spcPts val="1200"/>
                        </a:lnSpc>
                        <a:buNone/>
                      </a:pPr>
                      <a:r>
                        <a:rPr lang="zh-TW" sz="1200" kern="100">
                          <a:effectLst/>
                          <a:latin typeface="標楷體" panose="03000509000000000000" pitchFamily="65" charset="-120"/>
                          <a:ea typeface="標楷體" panose="03000509000000000000" pitchFamily="65" charset="-120"/>
                        </a:rPr>
                        <a:t>投入月數</a:t>
                      </a:r>
                    </a:p>
                  </a:txBody>
                  <a:tcPr marL="8877" marR="8877" marT="0" marB="0" anchor="ctr"/>
                </a:tc>
                <a:tc hMerge="1">
                  <a:txBody>
                    <a:bodyPr/>
                    <a:lstStyle/>
                    <a:p>
                      <a:endParaRPr lang="zh-TW" altLang="en-US"/>
                    </a:p>
                  </a:txBody>
                  <a:tcPr/>
                </a:tc>
                <a:tc>
                  <a:txBody>
                    <a:bodyPr/>
                    <a:lstStyle/>
                    <a:p>
                      <a:pPr algn="ctr">
                        <a:lnSpc>
                          <a:spcPts val="1200"/>
                        </a:lnSpc>
                        <a:buNone/>
                      </a:pPr>
                      <a:r>
                        <a:rPr lang="zh-TW" sz="1200" kern="100" dirty="0">
                          <a:effectLst/>
                          <a:latin typeface="標楷體" panose="03000509000000000000" pitchFamily="65" charset="-120"/>
                          <a:ea typeface="標楷體" panose="03000509000000000000" pitchFamily="65" charset="-120"/>
                        </a:rPr>
                        <a:t>使用費用估算</a:t>
                      </a:r>
                    </a:p>
                  </a:txBody>
                  <a:tcPr marL="8877" marR="8877" marT="0" marB="0" anchor="ctr"/>
                </a:tc>
                <a:extLst>
                  <a:ext uri="{0D108BD9-81ED-4DB2-BD59-A6C34878D82A}">
                    <a16:rowId xmlns:a16="http://schemas.microsoft.com/office/drawing/2014/main" val="302670769"/>
                  </a:ext>
                </a:extLst>
              </a:tr>
              <a:tr h="386249">
                <a:tc gridSpan="19">
                  <a:txBody>
                    <a:bodyPr/>
                    <a:lstStyle/>
                    <a:p>
                      <a:pPr algn="just" eaLnBrk="0">
                        <a:lnSpc>
                          <a:spcPts val="1200"/>
                        </a:lnSpc>
                        <a:buNone/>
                      </a:pPr>
                      <a:r>
                        <a:rPr lang="zh-TW" sz="1200" kern="100" dirty="0">
                          <a:effectLst/>
                          <a:latin typeface="標楷體" panose="03000509000000000000" pitchFamily="65" charset="-120"/>
                          <a:ea typeface="標楷體" panose="03000509000000000000" pitchFamily="65" charset="-120"/>
                        </a:rPr>
                        <a:t>一、已有設備</a:t>
                      </a:r>
                      <a:r>
                        <a:rPr lang="en-US" sz="1200" kern="100" dirty="0">
                          <a:effectLst/>
                          <a:latin typeface="標楷體" panose="03000509000000000000" pitchFamily="65" charset="-120"/>
                          <a:ea typeface="標楷體" panose="03000509000000000000" pitchFamily="65" charset="-120"/>
                        </a:rPr>
                        <a:t>(</a:t>
                      </a:r>
                      <a:r>
                        <a:rPr lang="zh-TW" sz="1200" kern="100" dirty="0">
                          <a:effectLst/>
                          <a:latin typeface="標楷體" panose="03000509000000000000" pitchFamily="65" charset="-120"/>
                          <a:ea typeface="標楷體" panose="03000509000000000000" pitchFamily="65" charset="-120"/>
                        </a:rPr>
                        <a:t>剩餘使用年限不為</a:t>
                      </a:r>
                      <a:r>
                        <a:rPr lang="en-US" sz="1200" kern="100" dirty="0">
                          <a:effectLst/>
                          <a:latin typeface="標楷體" panose="03000509000000000000" pitchFamily="65" charset="-120"/>
                          <a:ea typeface="標楷體" panose="03000509000000000000" pitchFamily="65" charset="-120"/>
                        </a:rPr>
                        <a:t>0)</a:t>
                      </a:r>
                      <a:endParaRPr lang="zh-TW" sz="1200" kern="100" dirty="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433275604"/>
                  </a:ext>
                </a:extLst>
              </a:tr>
              <a:tr h="372453">
                <a:tc gridSpan="2">
                  <a:txBody>
                    <a:bodyPr/>
                    <a:lstStyle/>
                    <a:p>
                      <a:pPr algn="just" eaLnBrk="0">
                        <a:lnSpc>
                          <a:spcPts val="1200"/>
                        </a:lnSpc>
                        <a:buNone/>
                      </a:pPr>
                      <a:r>
                        <a:rPr lang="en-US" sz="1200" kern="100" dirty="0">
                          <a:effectLst/>
                          <a:latin typeface="標楷體" panose="03000509000000000000" pitchFamily="65" charset="-120"/>
                          <a:ea typeface="標楷體" panose="03000509000000000000" pitchFamily="65" charset="-120"/>
                        </a:rPr>
                        <a:t>1.</a:t>
                      </a:r>
                      <a:endParaRPr lang="zh-TW" sz="1200" kern="100" dirty="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gridSpan="2">
                  <a:txBody>
                    <a:bodyPr/>
                    <a:lstStyle/>
                    <a:p>
                      <a:pPr algn="just"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gridSpan="2">
                  <a:txBody>
                    <a:bodyPr/>
                    <a:lstStyle/>
                    <a:p>
                      <a:pPr algn="just"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gridSpan="2">
                  <a:txBody>
                    <a:bodyPr/>
                    <a:lstStyle/>
                    <a:p>
                      <a:pPr algn="r"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gridSpan="3">
                  <a:txBody>
                    <a:bodyPr/>
                    <a:lstStyle/>
                    <a:p>
                      <a:pPr algn="r"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hMerge="1">
                  <a:txBody>
                    <a:bodyPr/>
                    <a:lstStyle/>
                    <a:p>
                      <a:endParaRPr lang="zh-TW" altLang="en-US"/>
                    </a:p>
                  </a:txBody>
                  <a:tcPr/>
                </a:tc>
                <a:tc>
                  <a:txBody>
                    <a:bodyPr/>
                    <a:lstStyle/>
                    <a:p>
                      <a:pPr algn="r"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a:txBody>
                    <a:bodyPr/>
                    <a:lstStyle/>
                    <a:p>
                      <a:pPr algn="ctr"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a:txBody>
                    <a:bodyPr/>
                    <a:lstStyle/>
                    <a:p>
                      <a:pPr algn="ctr"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gridSpan="2">
                  <a:txBody>
                    <a:bodyPr/>
                    <a:lstStyle/>
                    <a:p>
                      <a:pPr algn="r"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gridSpan="2">
                  <a:txBody>
                    <a:bodyPr/>
                    <a:lstStyle/>
                    <a:p>
                      <a:pPr algn="ctr"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a:txBody>
                    <a:bodyPr/>
                    <a:lstStyle/>
                    <a:p>
                      <a:pPr marR="63500" algn="r"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extLst>
                  <a:ext uri="{0D108BD9-81ED-4DB2-BD59-A6C34878D82A}">
                    <a16:rowId xmlns:a16="http://schemas.microsoft.com/office/drawing/2014/main" val="3202861280"/>
                  </a:ext>
                </a:extLst>
              </a:tr>
              <a:tr h="289687">
                <a:tc gridSpan="2">
                  <a:txBody>
                    <a:bodyPr/>
                    <a:lstStyle/>
                    <a:p>
                      <a:pPr algn="just" eaLnBrk="0">
                        <a:lnSpc>
                          <a:spcPts val="1200"/>
                        </a:lnSpc>
                        <a:buNone/>
                      </a:pPr>
                      <a:r>
                        <a:rPr lang="en-US" sz="1200" kern="100">
                          <a:effectLst/>
                          <a:latin typeface="標楷體" panose="03000509000000000000" pitchFamily="65" charset="-120"/>
                          <a:ea typeface="標楷體" panose="03000509000000000000" pitchFamily="65" charset="-120"/>
                        </a:rPr>
                        <a:t>2.</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gridSpan="2">
                  <a:txBody>
                    <a:bodyPr/>
                    <a:lstStyle/>
                    <a:p>
                      <a:pPr algn="just"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gridSpan="2">
                  <a:txBody>
                    <a:bodyPr/>
                    <a:lstStyle/>
                    <a:p>
                      <a:pPr algn="just"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gridSpan="2">
                  <a:txBody>
                    <a:bodyPr/>
                    <a:lstStyle/>
                    <a:p>
                      <a:pPr algn="r"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gridSpan="3">
                  <a:txBody>
                    <a:bodyPr/>
                    <a:lstStyle/>
                    <a:p>
                      <a:pPr algn="r"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hMerge="1">
                  <a:txBody>
                    <a:bodyPr/>
                    <a:lstStyle/>
                    <a:p>
                      <a:endParaRPr lang="zh-TW" altLang="en-US"/>
                    </a:p>
                  </a:txBody>
                  <a:tcPr/>
                </a:tc>
                <a:tc>
                  <a:txBody>
                    <a:bodyPr/>
                    <a:lstStyle/>
                    <a:p>
                      <a:pPr algn="r"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a:txBody>
                    <a:bodyPr/>
                    <a:lstStyle/>
                    <a:p>
                      <a:pPr algn="ctr"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a:txBody>
                    <a:bodyPr/>
                    <a:lstStyle/>
                    <a:p>
                      <a:pPr algn="ctr"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gridSpan="2">
                  <a:txBody>
                    <a:bodyPr/>
                    <a:lstStyle/>
                    <a:p>
                      <a:pPr algn="r"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gridSpan="2">
                  <a:txBody>
                    <a:bodyPr/>
                    <a:lstStyle/>
                    <a:p>
                      <a:pPr algn="ctr"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a:txBody>
                    <a:bodyPr/>
                    <a:lstStyle/>
                    <a:p>
                      <a:pPr marR="63500" algn="r"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extLst>
                  <a:ext uri="{0D108BD9-81ED-4DB2-BD59-A6C34878D82A}">
                    <a16:rowId xmlns:a16="http://schemas.microsoft.com/office/drawing/2014/main" val="3831935208"/>
                  </a:ext>
                </a:extLst>
              </a:tr>
              <a:tr h="248303">
                <a:tc gridSpan="18">
                  <a:txBody>
                    <a:bodyPr/>
                    <a:lstStyle/>
                    <a:p>
                      <a:pPr marL="300355" indent="-301625" algn="ctr" eaLnBrk="0">
                        <a:lnSpc>
                          <a:spcPts val="1200"/>
                        </a:lnSpc>
                        <a:buNone/>
                      </a:pPr>
                      <a:r>
                        <a:rPr lang="zh-TW" sz="1200" kern="100">
                          <a:effectLst/>
                          <a:latin typeface="標楷體" panose="03000509000000000000" pitchFamily="65" charset="-120"/>
                          <a:ea typeface="標楷體" panose="03000509000000000000" pitchFamily="65" charset="-120"/>
                        </a:rPr>
                        <a:t>小</a:t>
                      </a:r>
                      <a:r>
                        <a:rPr lang="en-US" sz="1200" kern="100">
                          <a:effectLst/>
                          <a:latin typeface="標楷體" panose="03000509000000000000" pitchFamily="65" charset="-120"/>
                          <a:ea typeface="標楷體" panose="03000509000000000000" pitchFamily="65" charset="-120"/>
                        </a:rPr>
                        <a:t>      </a:t>
                      </a:r>
                      <a:r>
                        <a:rPr lang="zh-TW" sz="1200" kern="100">
                          <a:effectLst/>
                          <a:latin typeface="標楷體" panose="03000509000000000000" pitchFamily="65" charset="-120"/>
                          <a:ea typeface="標楷體" panose="03000509000000000000" pitchFamily="65" charset="-120"/>
                        </a:rPr>
                        <a:t>計</a:t>
                      </a:r>
                    </a:p>
                  </a:txBody>
                  <a:tcPr marL="8877" marR="8877" marT="0"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a:txBody>
                    <a:bodyPr/>
                    <a:lstStyle/>
                    <a:p>
                      <a:pPr algn="r"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extLst>
                  <a:ext uri="{0D108BD9-81ED-4DB2-BD59-A6C34878D82A}">
                    <a16:rowId xmlns:a16="http://schemas.microsoft.com/office/drawing/2014/main" val="1952405391"/>
                  </a:ext>
                </a:extLst>
              </a:tr>
              <a:tr h="171495">
                <a:tc gridSpan="19">
                  <a:txBody>
                    <a:bodyPr/>
                    <a:lstStyle/>
                    <a:p>
                      <a:pPr eaLnBrk="0">
                        <a:lnSpc>
                          <a:spcPts val="1200"/>
                        </a:lnSpc>
                        <a:buNone/>
                      </a:pPr>
                      <a:r>
                        <a:rPr lang="zh-TW" sz="1200" kern="100">
                          <a:effectLst/>
                          <a:latin typeface="標楷體" panose="03000509000000000000" pitchFamily="65" charset="-120"/>
                          <a:ea typeface="標楷體" panose="03000509000000000000" pitchFamily="65" charset="-120"/>
                        </a:rPr>
                        <a:t>二、已有設備</a:t>
                      </a:r>
                      <a:r>
                        <a:rPr lang="en-US" sz="1200" kern="100">
                          <a:effectLst/>
                          <a:latin typeface="標楷體" panose="03000509000000000000" pitchFamily="65" charset="-120"/>
                          <a:ea typeface="標楷體" panose="03000509000000000000" pitchFamily="65" charset="-120"/>
                        </a:rPr>
                        <a:t>(</a:t>
                      </a:r>
                      <a:r>
                        <a:rPr lang="zh-TW" sz="1200" kern="100">
                          <a:effectLst/>
                          <a:latin typeface="標楷體" panose="03000509000000000000" pitchFamily="65" charset="-120"/>
                          <a:ea typeface="標楷體" panose="03000509000000000000" pitchFamily="65" charset="-120"/>
                        </a:rPr>
                        <a:t>剩餘使用年限為</a:t>
                      </a:r>
                      <a:r>
                        <a:rPr lang="en-US" sz="1200" kern="100">
                          <a:effectLst/>
                          <a:latin typeface="標楷體" panose="03000509000000000000" pitchFamily="65" charset="-120"/>
                          <a:ea typeface="標楷體" panose="03000509000000000000" pitchFamily="65" charset="-120"/>
                        </a:rPr>
                        <a:t>0</a:t>
                      </a:r>
                      <a:r>
                        <a:rPr lang="zh-TW" sz="1200" kern="100">
                          <a:effectLst/>
                          <a:latin typeface="標楷體" panose="03000509000000000000" pitchFamily="65" charset="-120"/>
                          <a:ea typeface="標楷體" panose="03000509000000000000" pitchFamily="65" charset="-120"/>
                        </a:rPr>
                        <a:t>，即預留殘值等於未折減餘額時</a:t>
                      </a:r>
                      <a:r>
                        <a:rPr lang="en-US" sz="1200" kern="100">
                          <a:effectLst/>
                          <a:latin typeface="標楷體" panose="03000509000000000000" pitchFamily="65" charset="-120"/>
                          <a:ea typeface="標楷體" panose="03000509000000000000" pitchFamily="65" charset="-120"/>
                        </a:rPr>
                        <a:t>)(</a:t>
                      </a:r>
                      <a:r>
                        <a:rPr lang="zh-TW" sz="1200" kern="100">
                          <a:effectLst/>
                          <a:latin typeface="標楷體" panose="03000509000000000000" pitchFamily="65" charset="-120"/>
                          <a:ea typeface="標楷體" panose="03000509000000000000" pitchFamily="65" charset="-120"/>
                        </a:rPr>
                        <a:t>註</a:t>
                      </a:r>
                      <a:r>
                        <a:rPr lang="en-US" sz="1200" kern="100">
                          <a:effectLst/>
                          <a:latin typeface="標楷體" panose="03000509000000000000" pitchFamily="65" charset="-120"/>
                          <a:ea typeface="標楷體" panose="03000509000000000000" pitchFamily="65" charset="-120"/>
                        </a:rPr>
                        <a:t>5)</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3628371527"/>
                  </a:ext>
                </a:extLst>
              </a:tr>
              <a:tr h="811669">
                <a:tc>
                  <a:txBody>
                    <a:bodyPr/>
                    <a:lstStyle/>
                    <a:p>
                      <a:pPr algn="ctr">
                        <a:lnSpc>
                          <a:spcPts val="1200"/>
                        </a:lnSpc>
                        <a:buNone/>
                      </a:pPr>
                      <a:r>
                        <a:rPr lang="zh-TW" sz="1200" kern="100">
                          <a:effectLst/>
                          <a:latin typeface="標楷體" panose="03000509000000000000" pitchFamily="65" charset="-120"/>
                          <a:ea typeface="標楷體" panose="03000509000000000000" pitchFamily="65" charset="-120"/>
                        </a:rPr>
                        <a:t>財產編號</a:t>
                      </a:r>
                    </a:p>
                  </a:txBody>
                  <a:tcPr marL="8877" marR="8877" marT="0" marB="0" anchor="ctr"/>
                </a:tc>
                <a:tc gridSpan="2">
                  <a:txBody>
                    <a:bodyPr/>
                    <a:lstStyle/>
                    <a:p>
                      <a:pPr algn="ctr">
                        <a:lnSpc>
                          <a:spcPts val="1200"/>
                        </a:lnSpc>
                        <a:buNone/>
                      </a:pPr>
                      <a:r>
                        <a:rPr lang="zh-TW" sz="1200" kern="100">
                          <a:effectLst/>
                          <a:latin typeface="標楷體" panose="03000509000000000000" pitchFamily="65" charset="-120"/>
                          <a:ea typeface="標楷體" panose="03000509000000000000" pitchFamily="65" charset="-120"/>
                        </a:rPr>
                        <a:t>設備名稱</a:t>
                      </a:r>
                    </a:p>
                  </a:txBody>
                  <a:tcPr marL="8877" marR="8877" marT="0" marB="0" anchor="ctr"/>
                </a:tc>
                <a:tc hMerge="1">
                  <a:txBody>
                    <a:bodyPr/>
                    <a:lstStyle/>
                    <a:p>
                      <a:endParaRPr lang="zh-TW" altLang="en-US"/>
                    </a:p>
                  </a:txBody>
                  <a:tcPr/>
                </a:tc>
                <a:tc gridSpan="2">
                  <a:txBody>
                    <a:bodyPr/>
                    <a:lstStyle/>
                    <a:p>
                      <a:pPr algn="ctr">
                        <a:lnSpc>
                          <a:spcPts val="1200"/>
                        </a:lnSpc>
                        <a:buNone/>
                      </a:pPr>
                      <a:r>
                        <a:rPr lang="zh-TW" sz="1200" kern="100">
                          <a:effectLst/>
                          <a:latin typeface="標楷體" panose="03000509000000000000" pitchFamily="65" charset="-120"/>
                          <a:ea typeface="標楷體" panose="03000509000000000000" pitchFamily="65" charset="-120"/>
                        </a:rPr>
                        <a:t>數量</a:t>
                      </a:r>
                      <a:r>
                        <a:rPr lang="en-US" sz="1200" kern="100">
                          <a:effectLst/>
                          <a:latin typeface="標楷體" panose="03000509000000000000" pitchFamily="65" charset="-120"/>
                          <a:ea typeface="標楷體" panose="03000509000000000000" pitchFamily="65" charset="-120"/>
                        </a:rPr>
                        <a:t>(E)</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gridSpan="4">
                  <a:txBody>
                    <a:bodyPr/>
                    <a:lstStyle/>
                    <a:p>
                      <a:pPr algn="ctr">
                        <a:lnSpc>
                          <a:spcPts val="1200"/>
                        </a:lnSpc>
                        <a:buNone/>
                      </a:pPr>
                      <a:r>
                        <a:rPr lang="zh-TW" sz="1200" kern="100">
                          <a:effectLst/>
                          <a:latin typeface="標楷體" panose="03000509000000000000" pitchFamily="65" charset="-120"/>
                          <a:ea typeface="標楷體" panose="03000509000000000000" pitchFamily="65" charset="-120"/>
                        </a:rPr>
                        <a:t>取得日期</a:t>
                      </a:r>
                      <a:r>
                        <a:rPr lang="en-US" sz="1200" kern="100">
                          <a:effectLst/>
                          <a:latin typeface="標楷體" panose="03000509000000000000" pitchFamily="65" charset="-120"/>
                          <a:ea typeface="標楷體" panose="03000509000000000000" pitchFamily="65" charset="-120"/>
                        </a:rPr>
                        <a:t>(</a:t>
                      </a:r>
                      <a:r>
                        <a:rPr lang="zh-TW" sz="1200" kern="100">
                          <a:effectLst/>
                          <a:latin typeface="標楷體" panose="03000509000000000000" pitchFamily="65" charset="-120"/>
                          <a:ea typeface="標楷體" panose="03000509000000000000" pitchFamily="65" charset="-120"/>
                        </a:rPr>
                        <a:t>西元年</a:t>
                      </a:r>
                      <a:r>
                        <a:rPr lang="en-US" sz="1200" kern="100">
                          <a:effectLst/>
                          <a:latin typeface="標楷體" panose="03000509000000000000" pitchFamily="65" charset="-120"/>
                          <a:ea typeface="標楷體" panose="03000509000000000000" pitchFamily="65" charset="-120"/>
                        </a:rPr>
                        <a:t>/</a:t>
                      </a:r>
                      <a:r>
                        <a:rPr lang="zh-TW" sz="1200" kern="100">
                          <a:effectLst/>
                          <a:latin typeface="標楷體" panose="03000509000000000000" pitchFamily="65" charset="-120"/>
                          <a:ea typeface="標楷體" panose="03000509000000000000" pitchFamily="65" charset="-120"/>
                        </a:rPr>
                        <a:t>月</a:t>
                      </a:r>
                      <a:r>
                        <a:rPr lang="en-US" sz="1200" kern="100">
                          <a:effectLst/>
                          <a:latin typeface="標楷體" panose="03000509000000000000" pitchFamily="65" charset="-120"/>
                          <a:ea typeface="標楷體" panose="03000509000000000000" pitchFamily="65" charset="-120"/>
                        </a:rPr>
                        <a:t>)</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gridSpan="2">
                  <a:txBody>
                    <a:bodyPr/>
                    <a:lstStyle/>
                    <a:p>
                      <a:pPr algn="ctr">
                        <a:lnSpc>
                          <a:spcPts val="1200"/>
                        </a:lnSpc>
                        <a:buNone/>
                      </a:pPr>
                      <a:r>
                        <a:rPr lang="zh-TW" sz="1200" kern="100">
                          <a:effectLst/>
                          <a:latin typeface="標楷體" panose="03000509000000000000" pitchFamily="65" charset="-120"/>
                          <a:ea typeface="標楷體" panose="03000509000000000000" pitchFamily="65" charset="-120"/>
                        </a:rPr>
                        <a:t>取得原價</a:t>
                      </a:r>
                      <a:r>
                        <a:rPr lang="en-US" sz="1200" kern="100">
                          <a:effectLst/>
                          <a:latin typeface="標楷體" panose="03000509000000000000" pitchFamily="65" charset="-120"/>
                          <a:ea typeface="標楷體" panose="03000509000000000000" pitchFamily="65" charset="-120"/>
                        </a:rPr>
                        <a:t/>
                      </a:r>
                      <a:br>
                        <a:rPr lang="en-US" sz="1200" kern="100">
                          <a:effectLst/>
                          <a:latin typeface="標楷體" panose="03000509000000000000" pitchFamily="65" charset="-120"/>
                          <a:ea typeface="標楷體" panose="03000509000000000000" pitchFamily="65" charset="-120"/>
                        </a:rPr>
                      </a:br>
                      <a:r>
                        <a:rPr lang="en-US" sz="1200" kern="100">
                          <a:effectLst/>
                          <a:latin typeface="標楷體" panose="03000509000000000000" pitchFamily="65" charset="-120"/>
                          <a:ea typeface="標楷體" panose="03000509000000000000" pitchFamily="65" charset="-120"/>
                        </a:rPr>
                        <a:t>(A1)</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a:txBody>
                    <a:bodyPr/>
                    <a:lstStyle/>
                    <a:p>
                      <a:pPr algn="ctr">
                        <a:lnSpc>
                          <a:spcPts val="1200"/>
                        </a:lnSpc>
                        <a:buNone/>
                      </a:pPr>
                      <a:r>
                        <a:rPr lang="zh-TW" sz="1200" kern="100">
                          <a:effectLst/>
                          <a:latin typeface="標楷體" panose="03000509000000000000" pitchFamily="65" charset="-120"/>
                          <a:ea typeface="標楷體" panose="03000509000000000000" pitchFamily="65" charset="-120"/>
                        </a:rPr>
                        <a:t>預留殘值</a:t>
                      </a:r>
                      <a:r>
                        <a:rPr lang="en-US" sz="1200" kern="100">
                          <a:effectLst/>
                          <a:latin typeface="標楷體" panose="03000509000000000000" pitchFamily="65" charset="-120"/>
                          <a:ea typeface="標楷體" panose="03000509000000000000" pitchFamily="65" charset="-120"/>
                        </a:rPr>
                        <a:t>(B)</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a:txBody>
                    <a:bodyPr/>
                    <a:lstStyle/>
                    <a:p>
                      <a:pPr algn="ctr">
                        <a:lnSpc>
                          <a:spcPts val="1200"/>
                        </a:lnSpc>
                        <a:buNone/>
                      </a:pPr>
                      <a:r>
                        <a:rPr lang="zh-TW" sz="1200" kern="100">
                          <a:effectLst/>
                          <a:latin typeface="標楷體" panose="03000509000000000000" pitchFamily="65" charset="-120"/>
                          <a:ea typeface="標楷體" panose="03000509000000000000" pitchFamily="65" charset="-120"/>
                        </a:rPr>
                        <a:t>耐用年數</a:t>
                      </a:r>
                      <a:r>
                        <a:rPr lang="en-US" sz="1200" kern="100">
                          <a:effectLst/>
                          <a:latin typeface="標楷體" panose="03000509000000000000" pitchFamily="65" charset="-120"/>
                          <a:ea typeface="標楷體" panose="03000509000000000000" pitchFamily="65" charset="-120"/>
                        </a:rPr>
                        <a:t/>
                      </a:r>
                      <a:br>
                        <a:rPr lang="en-US" sz="1200" kern="100">
                          <a:effectLst/>
                          <a:latin typeface="標楷體" panose="03000509000000000000" pitchFamily="65" charset="-120"/>
                          <a:ea typeface="標楷體" panose="03000509000000000000" pitchFamily="65" charset="-120"/>
                        </a:rPr>
                      </a:br>
                      <a:r>
                        <a:rPr lang="en-US" sz="1200" kern="100">
                          <a:effectLst/>
                          <a:latin typeface="標楷體" panose="03000509000000000000" pitchFamily="65" charset="-120"/>
                          <a:ea typeface="標楷體" panose="03000509000000000000" pitchFamily="65" charset="-120"/>
                        </a:rPr>
                        <a:t>(C)</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gridSpan="2">
                  <a:txBody>
                    <a:bodyPr/>
                    <a:lstStyle/>
                    <a:p>
                      <a:pPr algn="ctr">
                        <a:lnSpc>
                          <a:spcPts val="1200"/>
                        </a:lnSpc>
                        <a:buNone/>
                      </a:pPr>
                      <a:r>
                        <a:rPr lang="zh-TW" sz="1200" kern="100">
                          <a:effectLst/>
                          <a:latin typeface="標楷體" panose="03000509000000000000" pitchFamily="65" charset="-120"/>
                          <a:ea typeface="標楷體" panose="03000509000000000000" pitchFamily="65" charset="-120"/>
                        </a:rPr>
                        <a:t>未折減餘額</a:t>
                      </a:r>
                      <a:r>
                        <a:rPr lang="en-US" sz="1200" kern="100">
                          <a:effectLst/>
                          <a:latin typeface="標楷體" panose="03000509000000000000" pitchFamily="65" charset="-120"/>
                          <a:ea typeface="標楷體" panose="03000509000000000000" pitchFamily="65" charset="-120"/>
                        </a:rPr>
                        <a:t>(D)</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gridSpan="2">
                  <a:txBody>
                    <a:bodyPr/>
                    <a:lstStyle/>
                    <a:p>
                      <a:pPr algn="ctr">
                        <a:lnSpc>
                          <a:spcPts val="1200"/>
                        </a:lnSpc>
                        <a:buNone/>
                      </a:pPr>
                      <a:r>
                        <a:rPr lang="zh-TW" sz="1200" kern="100">
                          <a:effectLst/>
                          <a:latin typeface="標楷體" panose="03000509000000000000" pitchFamily="65" charset="-120"/>
                          <a:ea typeface="標楷體" panose="03000509000000000000" pitchFamily="65" charset="-120"/>
                        </a:rPr>
                        <a:t>月使用費</a:t>
                      </a:r>
                      <a:r>
                        <a:rPr lang="en-US" sz="1200" kern="100">
                          <a:effectLst/>
                          <a:latin typeface="標楷體" panose="03000509000000000000" pitchFamily="65" charset="-120"/>
                          <a:ea typeface="標楷體" panose="03000509000000000000" pitchFamily="65" charset="-120"/>
                        </a:rPr>
                        <a:t/>
                      </a:r>
                      <a:br>
                        <a:rPr lang="en-US" sz="1200" kern="100">
                          <a:effectLst/>
                          <a:latin typeface="標楷體" panose="03000509000000000000" pitchFamily="65" charset="-120"/>
                          <a:ea typeface="標楷體" panose="03000509000000000000" pitchFamily="65" charset="-120"/>
                        </a:rPr>
                      </a:br>
                      <a:r>
                        <a:rPr lang="en-US" sz="1200" kern="100">
                          <a:effectLst/>
                          <a:latin typeface="標楷體" panose="03000509000000000000" pitchFamily="65" charset="-120"/>
                          <a:ea typeface="標楷體" panose="03000509000000000000" pitchFamily="65" charset="-120"/>
                        </a:rPr>
                        <a:t>DxE</a:t>
                      </a:r>
                      <a:br>
                        <a:rPr lang="en-US" sz="1200" kern="100">
                          <a:effectLst/>
                          <a:latin typeface="標楷體" panose="03000509000000000000" pitchFamily="65" charset="-120"/>
                          <a:ea typeface="標楷體" panose="03000509000000000000" pitchFamily="65" charset="-120"/>
                        </a:rPr>
                      </a:br>
                      <a:r>
                        <a:rPr lang="en-US" sz="1200" kern="100">
                          <a:effectLst/>
                          <a:latin typeface="標楷體" panose="03000509000000000000" pitchFamily="65" charset="-120"/>
                          <a:ea typeface="標楷體" panose="03000509000000000000" pitchFamily="65" charset="-120"/>
                        </a:rPr>
                        <a:t>/24</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a:txBody>
                    <a:bodyPr/>
                    <a:lstStyle/>
                    <a:p>
                      <a:pPr algn="ctr">
                        <a:lnSpc>
                          <a:spcPts val="1200"/>
                        </a:lnSpc>
                        <a:buNone/>
                      </a:pPr>
                      <a:r>
                        <a:rPr lang="zh-TW" sz="1200" kern="100">
                          <a:effectLst/>
                          <a:latin typeface="標楷體" panose="03000509000000000000" pitchFamily="65" charset="-120"/>
                          <a:ea typeface="標楷體" panose="03000509000000000000" pitchFamily="65" charset="-120"/>
                        </a:rPr>
                        <a:t>投入月數</a:t>
                      </a:r>
                    </a:p>
                  </a:txBody>
                  <a:tcPr marL="8877" marR="8877" marT="0" marB="0" anchor="ctr"/>
                </a:tc>
                <a:tc>
                  <a:txBody>
                    <a:bodyPr/>
                    <a:lstStyle/>
                    <a:p>
                      <a:pPr algn="ctr">
                        <a:lnSpc>
                          <a:spcPts val="1200"/>
                        </a:lnSpc>
                        <a:buNone/>
                      </a:pPr>
                      <a:r>
                        <a:rPr lang="zh-TW" sz="1200" kern="100">
                          <a:effectLst/>
                          <a:latin typeface="標楷體" panose="03000509000000000000" pitchFamily="65" charset="-120"/>
                          <a:ea typeface="標楷體" panose="03000509000000000000" pitchFamily="65" charset="-120"/>
                        </a:rPr>
                        <a:t>使用費用估算</a:t>
                      </a:r>
                    </a:p>
                  </a:txBody>
                  <a:tcPr marL="8877" marR="8877" marT="0" marB="0" anchor="ctr"/>
                </a:tc>
                <a:extLst>
                  <a:ext uri="{0D108BD9-81ED-4DB2-BD59-A6C34878D82A}">
                    <a16:rowId xmlns:a16="http://schemas.microsoft.com/office/drawing/2014/main" val="3893020574"/>
                  </a:ext>
                </a:extLst>
              </a:tr>
              <a:tr h="272144">
                <a:tc>
                  <a:txBody>
                    <a:bodyPr/>
                    <a:lstStyle/>
                    <a:p>
                      <a:pPr algn="just" eaLnBrk="0">
                        <a:lnSpc>
                          <a:spcPts val="1200"/>
                        </a:lnSpc>
                        <a:buNone/>
                      </a:pPr>
                      <a:r>
                        <a:rPr lang="en-US" sz="1200" kern="100">
                          <a:effectLst/>
                          <a:latin typeface="標楷體" panose="03000509000000000000" pitchFamily="65" charset="-120"/>
                          <a:ea typeface="標楷體" panose="03000509000000000000" pitchFamily="65" charset="-120"/>
                        </a:rPr>
                        <a:t>1.</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gridSpan="2">
                  <a:txBody>
                    <a:bodyPr/>
                    <a:lstStyle/>
                    <a:p>
                      <a:pPr marL="3175" indent="-13970"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gridSpan="2">
                  <a:txBody>
                    <a:bodyPr/>
                    <a:lstStyle/>
                    <a:p>
                      <a:pPr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gridSpan="4">
                  <a:txBody>
                    <a:bodyPr/>
                    <a:lstStyle/>
                    <a:p>
                      <a:pPr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gridSpan="2">
                  <a:txBody>
                    <a:bodyPr/>
                    <a:lstStyle/>
                    <a:p>
                      <a:pPr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a:txBody>
                    <a:bodyPr/>
                    <a:lstStyle/>
                    <a:p>
                      <a:pPr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a:txBody>
                    <a:bodyPr/>
                    <a:lstStyle/>
                    <a:p>
                      <a:pPr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gridSpan="2">
                  <a:txBody>
                    <a:bodyPr/>
                    <a:lstStyle/>
                    <a:p>
                      <a:pPr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gridSpan="2">
                  <a:txBody>
                    <a:bodyPr/>
                    <a:lstStyle/>
                    <a:p>
                      <a:pPr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a:txBody>
                    <a:bodyPr/>
                    <a:lstStyle/>
                    <a:p>
                      <a:pPr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a:txBody>
                    <a:bodyPr/>
                    <a:lstStyle/>
                    <a:p>
                      <a:pPr marR="63500" algn="r"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extLst>
                  <a:ext uri="{0D108BD9-81ED-4DB2-BD59-A6C34878D82A}">
                    <a16:rowId xmlns:a16="http://schemas.microsoft.com/office/drawing/2014/main" val="1326707677"/>
                  </a:ext>
                </a:extLst>
              </a:tr>
              <a:tr h="289687">
                <a:tc>
                  <a:txBody>
                    <a:bodyPr/>
                    <a:lstStyle/>
                    <a:p>
                      <a:pPr algn="just" eaLnBrk="0">
                        <a:lnSpc>
                          <a:spcPts val="1200"/>
                        </a:lnSpc>
                        <a:buNone/>
                      </a:pPr>
                      <a:r>
                        <a:rPr lang="en-US" sz="1200" kern="100">
                          <a:effectLst/>
                          <a:latin typeface="標楷體" panose="03000509000000000000" pitchFamily="65" charset="-120"/>
                          <a:ea typeface="標楷體" panose="03000509000000000000" pitchFamily="65" charset="-120"/>
                        </a:rPr>
                        <a:t>2.</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gridSpan="2">
                  <a:txBody>
                    <a:bodyPr/>
                    <a:lstStyle/>
                    <a:p>
                      <a:pPr marL="3175" indent="-13970"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gridSpan="2">
                  <a:txBody>
                    <a:bodyPr/>
                    <a:lstStyle/>
                    <a:p>
                      <a:pPr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gridSpan="4">
                  <a:txBody>
                    <a:bodyPr/>
                    <a:lstStyle/>
                    <a:p>
                      <a:pPr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gridSpan="2">
                  <a:txBody>
                    <a:bodyPr/>
                    <a:lstStyle/>
                    <a:p>
                      <a:pPr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a:txBody>
                    <a:bodyPr/>
                    <a:lstStyle/>
                    <a:p>
                      <a:pPr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a:txBody>
                    <a:bodyPr/>
                    <a:lstStyle/>
                    <a:p>
                      <a:pPr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gridSpan="2">
                  <a:txBody>
                    <a:bodyPr/>
                    <a:lstStyle/>
                    <a:p>
                      <a:pPr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gridSpan="2">
                  <a:txBody>
                    <a:bodyPr/>
                    <a:lstStyle/>
                    <a:p>
                      <a:pPr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a:txBody>
                    <a:bodyPr/>
                    <a:lstStyle/>
                    <a:p>
                      <a:pPr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a:txBody>
                    <a:bodyPr/>
                    <a:lstStyle/>
                    <a:p>
                      <a:pPr marR="63500" algn="r"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extLst>
                  <a:ext uri="{0D108BD9-81ED-4DB2-BD59-A6C34878D82A}">
                    <a16:rowId xmlns:a16="http://schemas.microsoft.com/office/drawing/2014/main" val="3807619477"/>
                  </a:ext>
                </a:extLst>
              </a:tr>
              <a:tr h="331070">
                <a:tc gridSpan="18">
                  <a:txBody>
                    <a:bodyPr/>
                    <a:lstStyle/>
                    <a:p>
                      <a:pPr algn="ctr" eaLnBrk="0">
                        <a:lnSpc>
                          <a:spcPts val="1200"/>
                        </a:lnSpc>
                        <a:buNone/>
                      </a:pPr>
                      <a:r>
                        <a:rPr lang="zh-TW" sz="1200" kern="100">
                          <a:effectLst/>
                          <a:latin typeface="標楷體" panose="03000509000000000000" pitchFamily="65" charset="-120"/>
                          <a:ea typeface="標楷體" panose="03000509000000000000" pitchFamily="65" charset="-120"/>
                        </a:rPr>
                        <a:t>小</a:t>
                      </a:r>
                      <a:r>
                        <a:rPr lang="en-US" sz="1200" kern="100">
                          <a:effectLst/>
                          <a:latin typeface="標楷體" panose="03000509000000000000" pitchFamily="65" charset="-120"/>
                          <a:ea typeface="標楷體" panose="03000509000000000000" pitchFamily="65" charset="-120"/>
                        </a:rPr>
                        <a:t>      </a:t>
                      </a:r>
                      <a:r>
                        <a:rPr lang="zh-TW" sz="1200" kern="100">
                          <a:effectLst/>
                          <a:latin typeface="標楷體" panose="03000509000000000000" pitchFamily="65" charset="-120"/>
                          <a:ea typeface="標楷體" panose="03000509000000000000" pitchFamily="65" charset="-120"/>
                        </a:rPr>
                        <a:t>計</a:t>
                      </a:r>
                    </a:p>
                  </a:txBody>
                  <a:tcPr marL="8877" marR="8877" marT="0"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a:txBody>
                    <a:bodyPr/>
                    <a:lstStyle/>
                    <a:p>
                      <a:pPr marR="63500" algn="r"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extLst>
                  <a:ext uri="{0D108BD9-81ED-4DB2-BD59-A6C34878D82A}">
                    <a16:rowId xmlns:a16="http://schemas.microsoft.com/office/drawing/2014/main" val="4185700711"/>
                  </a:ext>
                </a:extLst>
              </a:tr>
              <a:tr h="171560">
                <a:tc gridSpan="19">
                  <a:txBody>
                    <a:bodyPr/>
                    <a:lstStyle/>
                    <a:p>
                      <a:pPr algn="just" eaLnBrk="0">
                        <a:lnSpc>
                          <a:spcPts val="1200"/>
                        </a:lnSpc>
                        <a:buNone/>
                      </a:pPr>
                      <a:r>
                        <a:rPr lang="zh-TW" sz="1200" kern="100">
                          <a:effectLst/>
                          <a:latin typeface="標楷體" panose="03000509000000000000" pitchFamily="65" charset="-120"/>
                          <a:ea typeface="標楷體" panose="03000509000000000000" pitchFamily="65" charset="-120"/>
                        </a:rPr>
                        <a:t>三、計畫新增設備</a:t>
                      </a:r>
                    </a:p>
                  </a:txBody>
                  <a:tcPr marL="8877" marR="8877" marT="0"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3717047624"/>
                  </a:ext>
                </a:extLst>
              </a:tr>
              <a:tr h="679618">
                <a:tc gridSpan="2">
                  <a:txBody>
                    <a:bodyPr/>
                    <a:lstStyle/>
                    <a:p>
                      <a:pPr algn="ctr" eaLnBrk="0">
                        <a:lnSpc>
                          <a:spcPts val="1200"/>
                        </a:lnSpc>
                        <a:buNone/>
                      </a:pPr>
                      <a:r>
                        <a:rPr lang="zh-TW" sz="1200" kern="100">
                          <a:effectLst/>
                          <a:latin typeface="標楷體" panose="03000509000000000000" pitchFamily="65" charset="-120"/>
                          <a:ea typeface="標楷體" panose="03000509000000000000" pitchFamily="65" charset="-120"/>
                        </a:rPr>
                        <a:t>財產編號</a:t>
                      </a:r>
                    </a:p>
                  </a:txBody>
                  <a:tcPr marL="8877" marR="8877" marT="0" marB="0" anchor="ctr"/>
                </a:tc>
                <a:tc hMerge="1">
                  <a:txBody>
                    <a:bodyPr/>
                    <a:lstStyle/>
                    <a:p>
                      <a:endParaRPr lang="zh-TW" altLang="en-US"/>
                    </a:p>
                  </a:txBody>
                  <a:tcPr/>
                </a:tc>
                <a:tc gridSpan="2">
                  <a:txBody>
                    <a:bodyPr/>
                    <a:lstStyle/>
                    <a:p>
                      <a:pPr algn="ctr" eaLnBrk="0">
                        <a:lnSpc>
                          <a:spcPts val="1200"/>
                        </a:lnSpc>
                        <a:buNone/>
                      </a:pPr>
                      <a:r>
                        <a:rPr lang="zh-TW" sz="1200" kern="100">
                          <a:effectLst/>
                          <a:latin typeface="標楷體" panose="03000509000000000000" pitchFamily="65" charset="-120"/>
                          <a:ea typeface="標楷體" panose="03000509000000000000" pitchFamily="65" charset="-120"/>
                        </a:rPr>
                        <a:t>設備名稱</a:t>
                      </a:r>
                    </a:p>
                  </a:txBody>
                  <a:tcPr marL="8877" marR="8877" marT="0" marB="0" anchor="ctr"/>
                </a:tc>
                <a:tc hMerge="1">
                  <a:txBody>
                    <a:bodyPr/>
                    <a:lstStyle/>
                    <a:p>
                      <a:endParaRPr lang="zh-TW" altLang="en-US"/>
                    </a:p>
                  </a:txBody>
                  <a:tcPr/>
                </a:tc>
                <a:tc gridSpan="3">
                  <a:txBody>
                    <a:bodyPr/>
                    <a:lstStyle/>
                    <a:p>
                      <a:pPr algn="ctr" eaLnBrk="0">
                        <a:lnSpc>
                          <a:spcPts val="1200"/>
                        </a:lnSpc>
                        <a:buNone/>
                      </a:pPr>
                      <a:r>
                        <a:rPr lang="zh-TW" sz="1200" kern="100">
                          <a:effectLst/>
                          <a:latin typeface="標楷體" panose="03000509000000000000" pitchFamily="65" charset="-120"/>
                          <a:ea typeface="標楷體" panose="03000509000000000000" pitchFamily="65" charset="-120"/>
                        </a:rPr>
                        <a:t>購入時間</a:t>
                      </a:r>
                    </a:p>
                    <a:p>
                      <a:pPr algn="ctr" eaLnBrk="0">
                        <a:lnSpc>
                          <a:spcPts val="1200"/>
                        </a:lnSpc>
                        <a:buNone/>
                      </a:pPr>
                      <a:r>
                        <a:rPr lang="en-US" sz="1200" kern="100">
                          <a:effectLst/>
                          <a:latin typeface="標楷體" panose="03000509000000000000" pitchFamily="65" charset="-120"/>
                          <a:ea typeface="標楷體" panose="03000509000000000000" pitchFamily="65" charset="-120"/>
                        </a:rPr>
                        <a:t>(</a:t>
                      </a:r>
                      <a:r>
                        <a:rPr lang="zh-TW" sz="1200" kern="100">
                          <a:effectLst/>
                          <a:latin typeface="標楷體" panose="03000509000000000000" pitchFamily="65" charset="-120"/>
                          <a:ea typeface="標楷體" panose="03000509000000000000" pitchFamily="65" charset="-120"/>
                        </a:rPr>
                        <a:t>西元年</a:t>
                      </a:r>
                      <a:r>
                        <a:rPr lang="en-US" sz="1200" kern="100">
                          <a:effectLst/>
                          <a:latin typeface="標楷體" panose="03000509000000000000" pitchFamily="65" charset="-120"/>
                          <a:ea typeface="標楷體" panose="03000509000000000000" pitchFamily="65" charset="-120"/>
                        </a:rPr>
                        <a:t>/</a:t>
                      </a:r>
                      <a:r>
                        <a:rPr lang="zh-TW" sz="1200" kern="100">
                          <a:effectLst/>
                          <a:latin typeface="標楷體" panose="03000509000000000000" pitchFamily="65" charset="-120"/>
                          <a:ea typeface="標楷體" panose="03000509000000000000" pitchFamily="65" charset="-120"/>
                        </a:rPr>
                        <a:t>月</a:t>
                      </a:r>
                      <a:r>
                        <a:rPr lang="en-US" sz="1200" kern="100">
                          <a:effectLst/>
                          <a:latin typeface="標楷體" panose="03000509000000000000" pitchFamily="65" charset="-120"/>
                          <a:ea typeface="標楷體" panose="03000509000000000000" pitchFamily="65" charset="-120"/>
                        </a:rPr>
                        <a:t>)</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hMerge="1">
                  <a:txBody>
                    <a:bodyPr/>
                    <a:lstStyle/>
                    <a:p>
                      <a:endParaRPr lang="zh-TW" altLang="en-US"/>
                    </a:p>
                  </a:txBody>
                  <a:tcPr/>
                </a:tc>
                <a:tc gridSpan="3">
                  <a:txBody>
                    <a:bodyPr/>
                    <a:lstStyle/>
                    <a:p>
                      <a:pPr algn="ctr" eaLnBrk="0">
                        <a:lnSpc>
                          <a:spcPts val="1200"/>
                        </a:lnSpc>
                        <a:buNone/>
                      </a:pPr>
                      <a:r>
                        <a:rPr lang="zh-TW" sz="1200" kern="100">
                          <a:effectLst/>
                          <a:latin typeface="標楷體" panose="03000509000000000000" pitchFamily="65" charset="-120"/>
                          <a:ea typeface="標楷體" panose="03000509000000000000" pitchFamily="65" charset="-120"/>
                        </a:rPr>
                        <a:t>數量</a:t>
                      </a:r>
                      <a:r>
                        <a:rPr lang="en-US" sz="1200" kern="100">
                          <a:effectLst/>
                          <a:latin typeface="標楷體" panose="03000509000000000000" pitchFamily="65" charset="-120"/>
                          <a:ea typeface="標楷體" panose="03000509000000000000" pitchFamily="65" charset="-120"/>
                        </a:rPr>
                        <a:t>(E)</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hMerge="1">
                  <a:txBody>
                    <a:bodyPr/>
                    <a:lstStyle/>
                    <a:p>
                      <a:endParaRPr lang="zh-TW" altLang="en-US"/>
                    </a:p>
                  </a:txBody>
                  <a:tcPr/>
                </a:tc>
                <a:tc gridSpan="3">
                  <a:txBody>
                    <a:bodyPr/>
                    <a:lstStyle/>
                    <a:p>
                      <a:pPr algn="ctr" eaLnBrk="0">
                        <a:lnSpc>
                          <a:spcPts val="1200"/>
                        </a:lnSpc>
                        <a:buNone/>
                      </a:pPr>
                      <a:r>
                        <a:rPr lang="zh-TW" sz="1200" kern="100">
                          <a:effectLst/>
                          <a:latin typeface="標楷體" panose="03000509000000000000" pitchFamily="65" charset="-120"/>
                          <a:ea typeface="標楷體" panose="03000509000000000000" pitchFamily="65" charset="-120"/>
                        </a:rPr>
                        <a:t>單套購置金額</a:t>
                      </a:r>
                      <a:r>
                        <a:rPr lang="en-US" sz="1200" kern="100">
                          <a:effectLst/>
                          <a:latin typeface="標楷體" panose="03000509000000000000" pitchFamily="65" charset="-120"/>
                          <a:ea typeface="標楷體" panose="03000509000000000000" pitchFamily="65" charset="-120"/>
                        </a:rPr>
                        <a:t>A3</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hMerge="1">
                  <a:txBody>
                    <a:bodyPr/>
                    <a:lstStyle/>
                    <a:p>
                      <a:endParaRPr lang="zh-TW" altLang="en-US"/>
                    </a:p>
                  </a:txBody>
                  <a:tcPr/>
                </a:tc>
                <a:tc gridSpan="3">
                  <a:txBody>
                    <a:bodyPr/>
                    <a:lstStyle/>
                    <a:p>
                      <a:pPr algn="ctr" eaLnBrk="0">
                        <a:lnSpc>
                          <a:spcPts val="1200"/>
                        </a:lnSpc>
                        <a:buNone/>
                      </a:pPr>
                      <a:r>
                        <a:rPr lang="zh-TW" sz="1200" kern="100">
                          <a:effectLst/>
                          <a:latin typeface="標楷體" panose="03000509000000000000" pitchFamily="65" charset="-120"/>
                          <a:ea typeface="標楷體" panose="03000509000000000000" pitchFamily="65" charset="-120"/>
                        </a:rPr>
                        <a:t>月使用費</a:t>
                      </a:r>
                    </a:p>
                    <a:p>
                      <a:pPr algn="ctr" eaLnBrk="0">
                        <a:lnSpc>
                          <a:spcPts val="1200"/>
                        </a:lnSpc>
                        <a:buNone/>
                      </a:pPr>
                      <a:r>
                        <a:rPr lang="en-US" sz="1200" kern="100">
                          <a:effectLst/>
                          <a:latin typeface="標楷體" panose="03000509000000000000" pitchFamily="65" charset="-120"/>
                          <a:ea typeface="標楷體" panose="03000509000000000000" pitchFamily="65" charset="-120"/>
                        </a:rPr>
                        <a:t>A3xE/60</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hMerge="1">
                  <a:txBody>
                    <a:bodyPr/>
                    <a:lstStyle/>
                    <a:p>
                      <a:endParaRPr lang="zh-TW" altLang="en-US"/>
                    </a:p>
                  </a:txBody>
                  <a:tcPr/>
                </a:tc>
                <a:tc gridSpan="2">
                  <a:txBody>
                    <a:bodyPr/>
                    <a:lstStyle/>
                    <a:p>
                      <a:pPr algn="ctr" eaLnBrk="0">
                        <a:lnSpc>
                          <a:spcPts val="1200"/>
                        </a:lnSpc>
                        <a:buNone/>
                      </a:pPr>
                      <a:r>
                        <a:rPr lang="zh-TW" sz="1200" kern="100">
                          <a:effectLst/>
                          <a:latin typeface="標楷體" panose="03000509000000000000" pitchFamily="65" charset="-120"/>
                          <a:ea typeface="標楷體" panose="03000509000000000000" pitchFamily="65" charset="-120"/>
                        </a:rPr>
                        <a:t>投入月數</a:t>
                      </a:r>
                    </a:p>
                  </a:txBody>
                  <a:tcPr marL="8877" marR="8877" marT="0" marB="0" anchor="ctr"/>
                </a:tc>
                <a:tc hMerge="1">
                  <a:txBody>
                    <a:bodyPr/>
                    <a:lstStyle/>
                    <a:p>
                      <a:endParaRPr lang="zh-TW" altLang="en-US"/>
                    </a:p>
                  </a:txBody>
                  <a:tcPr/>
                </a:tc>
                <a:tc>
                  <a:txBody>
                    <a:bodyPr/>
                    <a:lstStyle/>
                    <a:p>
                      <a:pPr algn="ctr" eaLnBrk="0">
                        <a:lnSpc>
                          <a:spcPts val="1200"/>
                        </a:lnSpc>
                        <a:buNone/>
                      </a:pPr>
                      <a:r>
                        <a:rPr lang="zh-TW" sz="1200" kern="100">
                          <a:effectLst/>
                          <a:latin typeface="標楷體" panose="03000509000000000000" pitchFamily="65" charset="-120"/>
                          <a:ea typeface="標楷體" panose="03000509000000000000" pitchFamily="65" charset="-120"/>
                        </a:rPr>
                        <a:t>使用費用估算</a:t>
                      </a:r>
                    </a:p>
                  </a:txBody>
                  <a:tcPr marL="8877" marR="8877" marT="0" marB="0" anchor="ctr"/>
                </a:tc>
                <a:extLst>
                  <a:ext uri="{0D108BD9-81ED-4DB2-BD59-A6C34878D82A}">
                    <a16:rowId xmlns:a16="http://schemas.microsoft.com/office/drawing/2014/main" val="3671460059"/>
                  </a:ext>
                </a:extLst>
              </a:tr>
              <a:tr h="266184">
                <a:tc gridSpan="2">
                  <a:txBody>
                    <a:bodyPr/>
                    <a:lstStyle/>
                    <a:p>
                      <a:pPr algn="just" eaLnBrk="0">
                        <a:lnSpc>
                          <a:spcPts val="1200"/>
                        </a:lnSpc>
                        <a:buNone/>
                      </a:pPr>
                      <a:r>
                        <a:rPr lang="en-US" sz="1200" kern="100">
                          <a:effectLst/>
                          <a:latin typeface="標楷體" panose="03000509000000000000" pitchFamily="65" charset="-120"/>
                          <a:ea typeface="標楷體" panose="03000509000000000000" pitchFamily="65" charset="-120"/>
                        </a:rPr>
                        <a:t>1.</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gridSpan="2">
                  <a:txBody>
                    <a:bodyPr/>
                    <a:lstStyle/>
                    <a:p>
                      <a:pPr algn="just"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gridSpan="3">
                  <a:txBody>
                    <a:bodyPr/>
                    <a:lstStyle/>
                    <a:p>
                      <a:pPr algn="just"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hMerge="1">
                  <a:txBody>
                    <a:bodyPr/>
                    <a:lstStyle/>
                    <a:p>
                      <a:endParaRPr lang="zh-TW" altLang="en-US"/>
                    </a:p>
                  </a:txBody>
                  <a:tcPr/>
                </a:tc>
                <a:tc gridSpan="3">
                  <a:txBody>
                    <a:bodyPr/>
                    <a:lstStyle/>
                    <a:p>
                      <a:pPr algn="just"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hMerge="1">
                  <a:txBody>
                    <a:bodyPr/>
                    <a:lstStyle/>
                    <a:p>
                      <a:endParaRPr lang="zh-TW" altLang="en-US"/>
                    </a:p>
                  </a:txBody>
                  <a:tcPr/>
                </a:tc>
                <a:tc gridSpan="3">
                  <a:txBody>
                    <a:bodyPr/>
                    <a:lstStyle/>
                    <a:p>
                      <a:pPr algn="ctr"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hMerge="1">
                  <a:txBody>
                    <a:bodyPr/>
                    <a:lstStyle/>
                    <a:p>
                      <a:endParaRPr lang="zh-TW" altLang="en-US"/>
                    </a:p>
                  </a:txBody>
                  <a:tcPr/>
                </a:tc>
                <a:tc gridSpan="3">
                  <a:txBody>
                    <a:bodyPr/>
                    <a:lstStyle/>
                    <a:p>
                      <a:pPr algn="r"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hMerge="1">
                  <a:txBody>
                    <a:bodyPr/>
                    <a:lstStyle/>
                    <a:p>
                      <a:endParaRPr lang="zh-TW" altLang="en-US"/>
                    </a:p>
                  </a:txBody>
                  <a:tcPr/>
                </a:tc>
                <a:tc gridSpan="2">
                  <a:txBody>
                    <a:bodyPr/>
                    <a:lstStyle/>
                    <a:p>
                      <a:pPr algn="ctr"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a:txBody>
                    <a:bodyPr/>
                    <a:lstStyle/>
                    <a:p>
                      <a:pPr marR="63500" algn="r"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extLst>
                  <a:ext uri="{0D108BD9-81ED-4DB2-BD59-A6C34878D82A}">
                    <a16:rowId xmlns:a16="http://schemas.microsoft.com/office/drawing/2014/main" val="3133384650"/>
                  </a:ext>
                </a:extLst>
              </a:tr>
              <a:tr h="234508">
                <a:tc gridSpan="2">
                  <a:txBody>
                    <a:bodyPr/>
                    <a:lstStyle/>
                    <a:p>
                      <a:pPr algn="just" eaLnBrk="0">
                        <a:lnSpc>
                          <a:spcPts val="1200"/>
                        </a:lnSpc>
                        <a:buNone/>
                      </a:pPr>
                      <a:r>
                        <a:rPr lang="en-US" sz="1200" kern="100">
                          <a:effectLst/>
                          <a:latin typeface="標楷體" panose="03000509000000000000" pitchFamily="65" charset="-120"/>
                          <a:ea typeface="標楷體" panose="03000509000000000000" pitchFamily="65" charset="-120"/>
                        </a:rPr>
                        <a:t>2.</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gridSpan="2">
                  <a:txBody>
                    <a:bodyPr/>
                    <a:lstStyle/>
                    <a:p>
                      <a:pPr algn="just"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gridSpan="3">
                  <a:txBody>
                    <a:bodyPr/>
                    <a:lstStyle/>
                    <a:p>
                      <a:pPr algn="just"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hMerge="1">
                  <a:txBody>
                    <a:bodyPr/>
                    <a:lstStyle/>
                    <a:p>
                      <a:endParaRPr lang="zh-TW" altLang="en-US"/>
                    </a:p>
                  </a:txBody>
                  <a:tcPr/>
                </a:tc>
                <a:tc gridSpan="3">
                  <a:txBody>
                    <a:bodyPr/>
                    <a:lstStyle/>
                    <a:p>
                      <a:pPr algn="just"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hMerge="1">
                  <a:txBody>
                    <a:bodyPr/>
                    <a:lstStyle/>
                    <a:p>
                      <a:endParaRPr lang="zh-TW" altLang="en-US"/>
                    </a:p>
                  </a:txBody>
                  <a:tcPr/>
                </a:tc>
                <a:tc gridSpan="3">
                  <a:txBody>
                    <a:bodyPr/>
                    <a:lstStyle/>
                    <a:p>
                      <a:pPr algn="ctr"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hMerge="1">
                  <a:txBody>
                    <a:bodyPr/>
                    <a:lstStyle/>
                    <a:p>
                      <a:endParaRPr lang="zh-TW" altLang="en-US"/>
                    </a:p>
                  </a:txBody>
                  <a:tcPr/>
                </a:tc>
                <a:tc gridSpan="3">
                  <a:txBody>
                    <a:bodyPr/>
                    <a:lstStyle/>
                    <a:p>
                      <a:pPr algn="r"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hMerge="1">
                  <a:txBody>
                    <a:bodyPr/>
                    <a:lstStyle/>
                    <a:p>
                      <a:endParaRPr lang="zh-TW" altLang="en-US"/>
                    </a:p>
                  </a:txBody>
                  <a:tcPr/>
                </a:tc>
                <a:tc gridSpan="2">
                  <a:txBody>
                    <a:bodyPr/>
                    <a:lstStyle/>
                    <a:p>
                      <a:pPr algn="ctr"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tc hMerge="1">
                  <a:txBody>
                    <a:bodyPr/>
                    <a:lstStyle/>
                    <a:p>
                      <a:endParaRPr lang="zh-TW" altLang="en-US"/>
                    </a:p>
                  </a:txBody>
                  <a:tcPr/>
                </a:tc>
                <a:tc>
                  <a:txBody>
                    <a:bodyPr/>
                    <a:lstStyle/>
                    <a:p>
                      <a:pPr marR="63500" algn="r"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extLst>
                  <a:ext uri="{0D108BD9-81ED-4DB2-BD59-A6C34878D82A}">
                    <a16:rowId xmlns:a16="http://schemas.microsoft.com/office/drawing/2014/main" val="4032886994"/>
                  </a:ext>
                </a:extLst>
              </a:tr>
              <a:tr h="222641">
                <a:tc gridSpan="18">
                  <a:txBody>
                    <a:bodyPr/>
                    <a:lstStyle/>
                    <a:p>
                      <a:pPr marL="300355" indent="-301625" algn="ctr" eaLnBrk="0">
                        <a:lnSpc>
                          <a:spcPts val="1200"/>
                        </a:lnSpc>
                        <a:buNone/>
                      </a:pPr>
                      <a:r>
                        <a:rPr lang="zh-TW" sz="1200" kern="100">
                          <a:effectLst/>
                          <a:latin typeface="標楷體" panose="03000509000000000000" pitchFamily="65" charset="-120"/>
                          <a:ea typeface="標楷體" panose="03000509000000000000" pitchFamily="65" charset="-120"/>
                        </a:rPr>
                        <a:t>小</a:t>
                      </a:r>
                      <a:r>
                        <a:rPr lang="en-US" sz="1200" kern="100">
                          <a:effectLst/>
                          <a:latin typeface="標楷體" panose="03000509000000000000" pitchFamily="65" charset="-120"/>
                          <a:ea typeface="標楷體" panose="03000509000000000000" pitchFamily="65" charset="-120"/>
                        </a:rPr>
                        <a:t>      </a:t>
                      </a:r>
                      <a:r>
                        <a:rPr lang="zh-TW" sz="1200" kern="100">
                          <a:effectLst/>
                          <a:latin typeface="標楷體" panose="03000509000000000000" pitchFamily="65" charset="-120"/>
                          <a:ea typeface="標楷體" panose="03000509000000000000" pitchFamily="65" charset="-120"/>
                        </a:rPr>
                        <a:t>計</a:t>
                      </a:r>
                    </a:p>
                  </a:txBody>
                  <a:tcPr marL="8877" marR="8877" marT="0"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a:txBody>
                    <a:bodyPr/>
                    <a:lstStyle/>
                    <a:p>
                      <a:pPr marR="63500" algn="r" eaLnBrk="0">
                        <a:lnSpc>
                          <a:spcPts val="1200"/>
                        </a:lnSpc>
                        <a:buNone/>
                      </a:pPr>
                      <a:r>
                        <a:rPr lang="en-US" sz="12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8877" marR="8877" marT="0" marB="0" anchor="ctr"/>
                </a:tc>
                <a:extLst>
                  <a:ext uri="{0D108BD9-81ED-4DB2-BD59-A6C34878D82A}">
                    <a16:rowId xmlns:a16="http://schemas.microsoft.com/office/drawing/2014/main" val="2172348696"/>
                  </a:ext>
                </a:extLst>
              </a:tr>
              <a:tr h="171495">
                <a:tc gridSpan="18">
                  <a:txBody>
                    <a:bodyPr/>
                    <a:lstStyle/>
                    <a:p>
                      <a:pPr marL="300355" indent="-301625" algn="ctr" eaLnBrk="0">
                        <a:lnSpc>
                          <a:spcPts val="1200"/>
                        </a:lnSpc>
                        <a:buNone/>
                      </a:pPr>
                      <a:r>
                        <a:rPr lang="zh-TW" sz="1200" kern="100" dirty="0">
                          <a:effectLst/>
                          <a:latin typeface="標楷體" panose="03000509000000000000" pitchFamily="65" charset="-120"/>
                          <a:ea typeface="標楷體" panose="03000509000000000000" pitchFamily="65" charset="-120"/>
                        </a:rPr>
                        <a:t>合</a:t>
                      </a:r>
                      <a:r>
                        <a:rPr lang="en-US" sz="1200" kern="100" dirty="0">
                          <a:effectLst/>
                          <a:latin typeface="標楷體" panose="03000509000000000000" pitchFamily="65" charset="-120"/>
                          <a:ea typeface="標楷體" panose="03000509000000000000" pitchFamily="65" charset="-120"/>
                        </a:rPr>
                        <a:t>      </a:t>
                      </a:r>
                      <a:r>
                        <a:rPr lang="zh-TW" sz="1200" kern="100" dirty="0">
                          <a:effectLst/>
                          <a:latin typeface="標楷體" panose="03000509000000000000" pitchFamily="65" charset="-120"/>
                          <a:ea typeface="標楷體" panose="03000509000000000000" pitchFamily="65" charset="-120"/>
                        </a:rPr>
                        <a:t>計</a:t>
                      </a:r>
                    </a:p>
                  </a:txBody>
                  <a:tcPr marL="8877" marR="8877" marT="0"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a:txBody>
                    <a:bodyPr/>
                    <a:lstStyle/>
                    <a:p>
                      <a:pPr algn="r" eaLnBrk="0">
                        <a:lnSpc>
                          <a:spcPts val="1200"/>
                        </a:lnSpc>
                        <a:buNone/>
                      </a:pPr>
                      <a:r>
                        <a:rPr lang="en-US" sz="12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8877" marR="8877" marT="0" marB="0" anchor="ctr"/>
                </a:tc>
                <a:extLst>
                  <a:ext uri="{0D108BD9-81ED-4DB2-BD59-A6C34878D82A}">
                    <a16:rowId xmlns:a16="http://schemas.microsoft.com/office/drawing/2014/main" val="3292567826"/>
                  </a:ext>
                </a:extLst>
              </a:tr>
            </a:tbl>
          </a:graphicData>
        </a:graphic>
      </p:graphicFrame>
    </p:spTree>
    <p:extLst>
      <p:ext uri="{BB962C8B-B14F-4D97-AF65-F5344CB8AC3E}">
        <p14:creationId xmlns:p14="http://schemas.microsoft.com/office/powerpoint/2010/main" val="1124992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46DA0453-59DA-0F72-0A45-93C82F62C740}"/>
            </a:ext>
          </a:extLst>
        </p:cNvPr>
        <p:cNvGrpSpPr/>
        <p:nvPr/>
      </p:nvGrpSpPr>
      <p:grpSpPr>
        <a:xfrm>
          <a:off x="0" y="0"/>
          <a:ext cx="0" cy="0"/>
          <a:chOff x="0" y="0"/>
          <a:chExt cx="0" cy="0"/>
        </a:xfrm>
      </p:grpSpPr>
      <p:sp>
        <p:nvSpPr>
          <p:cNvPr id="146" name="Google Shape;146;p10">
            <a:extLst>
              <a:ext uri="{FF2B5EF4-FFF2-40B4-BE49-F238E27FC236}">
                <a16:creationId xmlns:a16="http://schemas.microsoft.com/office/drawing/2014/main" id="{A7FB37E8-720E-B5E8-13A7-C3ECCCC62F9D}"/>
              </a:ext>
            </a:extLst>
          </p:cNvPr>
          <p:cNvSpPr txBox="1">
            <a:spLocks noGrp="1"/>
          </p:cNvSpPr>
          <p:nvPr>
            <p:ph type="title"/>
          </p:nvPr>
        </p:nvSpPr>
        <p:spPr>
          <a:xfrm>
            <a:off x="0" y="0"/>
            <a:ext cx="10515600" cy="636104"/>
          </a:xfrm>
          <a:prstGeom prst="rect">
            <a:avLst/>
          </a:prstGeom>
          <a:noFill/>
          <a:ln>
            <a:noFill/>
          </a:ln>
        </p:spPr>
        <p:txBody>
          <a:bodyPr spcFirstLastPara="1" wrap="square" lIns="91425" tIns="45700" rIns="91425" bIns="45700" anchor="ctr" anchorCtr="0">
            <a:normAutofit/>
          </a:bodyPr>
          <a:lstStyle/>
          <a:p>
            <a:pPr>
              <a:lnSpc>
                <a:spcPts val="4000"/>
              </a:lnSpc>
            </a:pPr>
            <a:r>
              <a:rPr lang="zh-TW" altLang="en-US" sz="3600" b="1" dirty="0">
                <a:solidFill>
                  <a:schemeClr val="tx1"/>
                </a:solidFill>
                <a:latin typeface="標楷體" panose="03000509000000000000" pitchFamily="65" charset="-120"/>
                <a:ea typeface="標楷體" panose="03000509000000000000" pitchFamily="65" charset="-120"/>
              </a:rPr>
              <a:t>伍、經費分配</a:t>
            </a:r>
            <a:r>
              <a:rPr lang="en-US" altLang="zh-TW" sz="3600" b="1" dirty="0">
                <a:solidFill>
                  <a:schemeClr val="tx1"/>
                </a:solidFill>
                <a:latin typeface="標楷體" panose="03000509000000000000" pitchFamily="65" charset="-120"/>
                <a:ea typeface="標楷體" panose="03000509000000000000" pitchFamily="65" charset="-120"/>
              </a:rPr>
              <a:t>-</a:t>
            </a:r>
            <a:r>
              <a:rPr lang="zh-TW" altLang="en-US" sz="3600" b="1" dirty="0">
                <a:solidFill>
                  <a:schemeClr val="tx1"/>
                </a:solidFill>
                <a:latin typeface="標楷體" panose="03000509000000000000" pitchFamily="65" charset="-120"/>
                <a:ea typeface="標楷體" panose="03000509000000000000" pitchFamily="65" charset="-120"/>
              </a:rPr>
              <a:t>研發設備維護費</a:t>
            </a:r>
            <a:endParaRPr lang="en-US" altLang="zh-TW" sz="3600" b="1" dirty="0">
              <a:solidFill>
                <a:schemeClr val="tx1"/>
              </a:solidFill>
              <a:latin typeface="標楷體" panose="03000509000000000000" pitchFamily="65" charset="-120"/>
              <a:ea typeface="標楷體" panose="03000509000000000000" pitchFamily="65" charset="-120"/>
            </a:endParaRPr>
          </a:p>
        </p:txBody>
      </p:sp>
      <p:sp>
        <p:nvSpPr>
          <p:cNvPr id="4" name="文字方塊 3">
            <a:extLst>
              <a:ext uri="{FF2B5EF4-FFF2-40B4-BE49-F238E27FC236}">
                <a16:creationId xmlns:a16="http://schemas.microsoft.com/office/drawing/2014/main" id="{EAD31292-9777-1648-9FF6-898FBF42C6B0}"/>
              </a:ext>
            </a:extLst>
          </p:cNvPr>
          <p:cNvSpPr txBox="1"/>
          <p:nvPr/>
        </p:nvSpPr>
        <p:spPr>
          <a:xfrm>
            <a:off x="10422837" y="446305"/>
            <a:ext cx="1676399" cy="307777"/>
          </a:xfrm>
          <a:prstGeom prst="rect">
            <a:avLst/>
          </a:prstGeom>
          <a:noFill/>
        </p:spPr>
        <p:txBody>
          <a:bodyPr wrap="square">
            <a:spAutoFit/>
          </a:bodyPr>
          <a:lstStyle/>
          <a:p>
            <a:r>
              <a:rPr lang="zh-TW" altLang="zh-TW" sz="1400" dirty="0">
                <a:effectLst/>
                <a:latin typeface="標楷體" panose="03000509000000000000" pitchFamily="65" charset="-120"/>
                <a:ea typeface="標楷體" panose="03000509000000000000" pitchFamily="65" charset="-120"/>
                <a:cs typeface="Times New Roman" panose="02020603050405020304" pitchFamily="18" charset="0"/>
              </a:rPr>
              <a:t>金額單位：仟元</a:t>
            </a:r>
            <a:endParaRPr lang="zh-TW" altLang="en-US" dirty="0">
              <a:latin typeface="標楷體" panose="03000509000000000000" pitchFamily="65" charset="-120"/>
              <a:ea typeface="標楷體" panose="03000509000000000000" pitchFamily="65" charset="-120"/>
            </a:endParaRPr>
          </a:p>
        </p:txBody>
      </p:sp>
      <p:graphicFrame>
        <p:nvGraphicFramePr>
          <p:cNvPr id="2" name="表格 1">
            <a:extLst>
              <a:ext uri="{FF2B5EF4-FFF2-40B4-BE49-F238E27FC236}">
                <a16:creationId xmlns:a16="http://schemas.microsoft.com/office/drawing/2014/main" id="{AD672296-DA2A-0263-C13D-09F8AECD091D}"/>
              </a:ext>
            </a:extLst>
          </p:cNvPr>
          <p:cNvGraphicFramePr>
            <a:graphicFrameLocks noGrp="1"/>
          </p:cNvGraphicFramePr>
          <p:nvPr>
            <p:extLst>
              <p:ext uri="{D42A27DB-BD31-4B8C-83A1-F6EECF244321}">
                <p14:modId xmlns:p14="http://schemas.microsoft.com/office/powerpoint/2010/main" val="1314623745"/>
              </p:ext>
            </p:extLst>
          </p:nvPr>
        </p:nvGraphicFramePr>
        <p:xfrm>
          <a:off x="172279" y="887894"/>
          <a:ext cx="11714922" cy="1881810"/>
        </p:xfrm>
        <a:graphic>
          <a:graphicData uri="http://schemas.openxmlformats.org/drawingml/2006/table">
            <a:tbl>
              <a:tblPr firstRow="1" firstCol="1" bandRow="1">
                <a:tableStyleId>{A4378E2A-9E11-460F-A665-C2A1293DEE22}</a:tableStyleId>
              </a:tblPr>
              <a:tblGrid>
                <a:gridCol w="2770533">
                  <a:extLst>
                    <a:ext uri="{9D8B030D-6E8A-4147-A177-3AD203B41FA5}">
                      <a16:colId xmlns:a16="http://schemas.microsoft.com/office/drawing/2014/main" val="2535460640"/>
                    </a:ext>
                  </a:extLst>
                </a:gridCol>
                <a:gridCol w="1576356">
                  <a:extLst>
                    <a:ext uri="{9D8B030D-6E8A-4147-A177-3AD203B41FA5}">
                      <a16:colId xmlns:a16="http://schemas.microsoft.com/office/drawing/2014/main" val="2246161294"/>
                    </a:ext>
                  </a:extLst>
                </a:gridCol>
                <a:gridCol w="2263039">
                  <a:extLst>
                    <a:ext uri="{9D8B030D-6E8A-4147-A177-3AD203B41FA5}">
                      <a16:colId xmlns:a16="http://schemas.microsoft.com/office/drawing/2014/main" val="2714799731"/>
                    </a:ext>
                  </a:extLst>
                </a:gridCol>
                <a:gridCol w="1479873">
                  <a:extLst>
                    <a:ext uri="{9D8B030D-6E8A-4147-A177-3AD203B41FA5}">
                      <a16:colId xmlns:a16="http://schemas.microsoft.com/office/drawing/2014/main" val="2995662006"/>
                    </a:ext>
                  </a:extLst>
                </a:gridCol>
                <a:gridCol w="3625121">
                  <a:extLst>
                    <a:ext uri="{9D8B030D-6E8A-4147-A177-3AD203B41FA5}">
                      <a16:colId xmlns:a16="http://schemas.microsoft.com/office/drawing/2014/main" val="165040387"/>
                    </a:ext>
                  </a:extLst>
                </a:gridCol>
              </a:tblGrid>
              <a:tr h="573934">
                <a:tc>
                  <a:txBody>
                    <a:bodyPr/>
                    <a:lstStyle/>
                    <a:p>
                      <a:pPr algn="ctr" eaLnBrk="0">
                        <a:lnSpc>
                          <a:spcPts val="1200"/>
                        </a:lnSpc>
                        <a:buNone/>
                      </a:pPr>
                      <a:r>
                        <a:rPr lang="zh-TW" sz="1800" kern="100">
                          <a:effectLst/>
                          <a:latin typeface="標楷體" panose="03000509000000000000" pitchFamily="65" charset="-120"/>
                          <a:ea typeface="標楷體" panose="03000509000000000000" pitchFamily="65" charset="-120"/>
                        </a:rPr>
                        <a:t>設備名稱</a:t>
                      </a:r>
                    </a:p>
                  </a:txBody>
                  <a:tcPr marL="19685" marR="19685" marT="0" marB="0" anchor="ctr"/>
                </a:tc>
                <a:tc>
                  <a:txBody>
                    <a:bodyPr/>
                    <a:lstStyle/>
                    <a:p>
                      <a:pPr algn="ctr" eaLnBrk="0">
                        <a:lnSpc>
                          <a:spcPts val="1200"/>
                        </a:lnSpc>
                        <a:buNone/>
                      </a:pPr>
                      <a:r>
                        <a:rPr lang="zh-TW" sz="1800" kern="100">
                          <a:effectLst/>
                          <a:latin typeface="標楷體" panose="03000509000000000000" pitchFamily="65" charset="-120"/>
                          <a:ea typeface="標楷體" panose="03000509000000000000" pitchFamily="65" charset="-120"/>
                        </a:rPr>
                        <a:t>財產編號</a:t>
                      </a:r>
                    </a:p>
                  </a:txBody>
                  <a:tcPr marL="19685" marR="19685" marT="0" marB="0" anchor="ctr"/>
                </a:tc>
                <a:tc>
                  <a:txBody>
                    <a:bodyPr/>
                    <a:lstStyle/>
                    <a:p>
                      <a:pPr algn="ctr" eaLnBrk="0">
                        <a:lnSpc>
                          <a:spcPts val="1200"/>
                        </a:lnSpc>
                        <a:buNone/>
                      </a:pPr>
                      <a:r>
                        <a:rPr lang="zh-TW" sz="1800" kern="100">
                          <a:effectLst/>
                          <a:latin typeface="標楷體" panose="03000509000000000000" pitchFamily="65" charset="-120"/>
                          <a:ea typeface="標楷體" panose="03000509000000000000" pitchFamily="65" charset="-120"/>
                        </a:rPr>
                        <a:t>單套原購置金額</a:t>
                      </a:r>
                    </a:p>
                  </a:txBody>
                  <a:tcPr marL="19685" marR="19685" marT="0" marB="0" anchor="ctr"/>
                </a:tc>
                <a:tc>
                  <a:txBody>
                    <a:bodyPr/>
                    <a:lstStyle/>
                    <a:p>
                      <a:pPr algn="ctr" eaLnBrk="0">
                        <a:lnSpc>
                          <a:spcPts val="1200"/>
                        </a:lnSpc>
                        <a:buNone/>
                      </a:pPr>
                      <a:r>
                        <a:rPr lang="zh-TW" sz="1800" kern="100" dirty="0">
                          <a:effectLst/>
                          <a:latin typeface="標楷體" panose="03000509000000000000" pitchFamily="65" charset="-120"/>
                          <a:ea typeface="標楷體" panose="03000509000000000000" pitchFamily="65" charset="-120"/>
                        </a:rPr>
                        <a:t>套數</a:t>
                      </a:r>
                    </a:p>
                  </a:txBody>
                  <a:tcPr marL="19685" marR="19685" marT="0" marB="0" anchor="ctr"/>
                </a:tc>
                <a:tc>
                  <a:txBody>
                    <a:bodyPr/>
                    <a:lstStyle/>
                    <a:p>
                      <a:pPr algn="ctr" eaLnBrk="0">
                        <a:lnSpc>
                          <a:spcPts val="1200"/>
                        </a:lnSpc>
                        <a:buNone/>
                      </a:pPr>
                      <a:r>
                        <a:rPr lang="zh-TW" sz="1800" kern="100">
                          <a:effectLst/>
                          <a:latin typeface="標楷體" panose="03000509000000000000" pitchFamily="65" charset="-120"/>
                          <a:ea typeface="標楷體" panose="03000509000000000000" pitchFamily="65" charset="-120"/>
                        </a:rPr>
                        <a:t>維護費用估算</a:t>
                      </a:r>
                    </a:p>
                  </a:txBody>
                  <a:tcPr marL="19685" marR="19685" marT="0" marB="0" anchor="ctr"/>
                </a:tc>
                <a:extLst>
                  <a:ext uri="{0D108BD9-81ED-4DB2-BD59-A6C34878D82A}">
                    <a16:rowId xmlns:a16="http://schemas.microsoft.com/office/drawing/2014/main" val="2678635133"/>
                  </a:ext>
                </a:extLst>
              </a:tr>
              <a:tr h="326969">
                <a:tc gridSpan="5">
                  <a:txBody>
                    <a:bodyPr/>
                    <a:lstStyle/>
                    <a:p>
                      <a:pPr algn="just" eaLnBrk="0">
                        <a:lnSpc>
                          <a:spcPts val="1200"/>
                        </a:lnSpc>
                        <a:buNone/>
                      </a:pPr>
                      <a:r>
                        <a:rPr lang="zh-TW" sz="1800" kern="100">
                          <a:effectLst/>
                          <a:latin typeface="標楷體" panose="03000509000000000000" pitchFamily="65" charset="-120"/>
                          <a:ea typeface="標楷體" panose="03000509000000000000" pitchFamily="65" charset="-120"/>
                        </a:rPr>
                        <a:t>一、已有設備</a:t>
                      </a:r>
                    </a:p>
                  </a:txBody>
                  <a:tcPr marL="19685" marR="19685" marT="0"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3649838644"/>
                  </a:ext>
                </a:extLst>
              </a:tr>
              <a:tr h="326969">
                <a:tc>
                  <a:txBody>
                    <a:bodyPr/>
                    <a:lstStyle/>
                    <a:p>
                      <a:pPr algn="just" eaLnBrk="0">
                        <a:lnSpc>
                          <a:spcPts val="1200"/>
                        </a:lnSpc>
                        <a:buNone/>
                      </a:pPr>
                      <a:r>
                        <a:rPr lang="en-US" sz="1800" kern="100">
                          <a:effectLst/>
                          <a:latin typeface="標楷體" panose="03000509000000000000" pitchFamily="65" charset="-120"/>
                          <a:ea typeface="標楷體" panose="03000509000000000000" pitchFamily="65" charset="-120"/>
                        </a:rPr>
                        <a:t>1.</a:t>
                      </a:r>
                      <a:endParaRPr lang="zh-TW" sz="1800" kern="100">
                        <a:effectLst/>
                        <a:latin typeface="標楷體" panose="03000509000000000000" pitchFamily="65" charset="-120"/>
                        <a:ea typeface="標楷體" panose="03000509000000000000" pitchFamily="65" charset="-120"/>
                      </a:endParaRPr>
                    </a:p>
                  </a:txBody>
                  <a:tcPr marL="19685" marR="19685" marT="0" marB="0" anchor="ctr"/>
                </a:tc>
                <a:tc>
                  <a:txBody>
                    <a:bodyPr/>
                    <a:lstStyle/>
                    <a:p>
                      <a:pPr algn="just" eaLnBrk="0">
                        <a:lnSpc>
                          <a:spcPts val="1200"/>
                        </a:lnSpc>
                        <a:buNone/>
                      </a:pPr>
                      <a:r>
                        <a:rPr lang="en-US" sz="1800" kern="100">
                          <a:effectLst/>
                          <a:latin typeface="標楷體" panose="03000509000000000000" pitchFamily="65" charset="-120"/>
                          <a:ea typeface="標楷體" panose="03000509000000000000" pitchFamily="65" charset="-120"/>
                        </a:rPr>
                        <a:t> </a:t>
                      </a:r>
                      <a:endParaRPr lang="zh-TW" sz="1800" kern="100">
                        <a:effectLst/>
                        <a:latin typeface="標楷體" panose="03000509000000000000" pitchFamily="65" charset="-120"/>
                        <a:ea typeface="標楷體" panose="03000509000000000000" pitchFamily="65" charset="-120"/>
                      </a:endParaRPr>
                    </a:p>
                  </a:txBody>
                  <a:tcPr marL="19685" marR="19685" marT="0" marB="0" anchor="ctr"/>
                </a:tc>
                <a:tc>
                  <a:txBody>
                    <a:bodyPr/>
                    <a:lstStyle/>
                    <a:p>
                      <a:pPr algn="r" eaLnBrk="0">
                        <a:lnSpc>
                          <a:spcPts val="1200"/>
                        </a:lnSpc>
                        <a:buNone/>
                      </a:pPr>
                      <a:r>
                        <a:rPr lang="en-US" sz="1800" kern="100">
                          <a:effectLst/>
                          <a:latin typeface="標楷體" panose="03000509000000000000" pitchFamily="65" charset="-120"/>
                          <a:ea typeface="標楷體" panose="03000509000000000000" pitchFamily="65" charset="-120"/>
                        </a:rPr>
                        <a:t> </a:t>
                      </a:r>
                      <a:endParaRPr lang="zh-TW" sz="1800" kern="100">
                        <a:effectLst/>
                        <a:latin typeface="標楷體" panose="03000509000000000000" pitchFamily="65" charset="-120"/>
                        <a:ea typeface="標楷體" panose="03000509000000000000" pitchFamily="65" charset="-120"/>
                      </a:endParaRPr>
                    </a:p>
                  </a:txBody>
                  <a:tcPr marL="19685" marR="19685" marT="0" marB="0" anchor="ctr"/>
                </a:tc>
                <a:tc>
                  <a:txBody>
                    <a:bodyPr/>
                    <a:lstStyle/>
                    <a:p>
                      <a:pPr algn="ctr" eaLnBrk="0">
                        <a:lnSpc>
                          <a:spcPts val="1200"/>
                        </a:lnSpc>
                        <a:buNone/>
                      </a:pPr>
                      <a:r>
                        <a:rPr lang="en-US" sz="1800" kern="100">
                          <a:effectLst/>
                          <a:latin typeface="標楷體" panose="03000509000000000000" pitchFamily="65" charset="-120"/>
                          <a:ea typeface="標楷體" panose="03000509000000000000" pitchFamily="65" charset="-120"/>
                        </a:rPr>
                        <a:t> </a:t>
                      </a:r>
                      <a:endParaRPr lang="zh-TW" sz="1800" kern="100">
                        <a:effectLst/>
                        <a:latin typeface="標楷體" panose="03000509000000000000" pitchFamily="65" charset="-120"/>
                        <a:ea typeface="標楷體" panose="03000509000000000000" pitchFamily="65" charset="-120"/>
                      </a:endParaRPr>
                    </a:p>
                  </a:txBody>
                  <a:tcPr marL="19685" marR="19685" marT="0" marB="0" anchor="ctr"/>
                </a:tc>
                <a:tc>
                  <a:txBody>
                    <a:bodyPr/>
                    <a:lstStyle/>
                    <a:p>
                      <a:pPr algn="r" eaLnBrk="0">
                        <a:lnSpc>
                          <a:spcPts val="1200"/>
                        </a:lnSpc>
                        <a:buNone/>
                      </a:pPr>
                      <a:r>
                        <a:rPr lang="en-US" sz="1800" kern="100">
                          <a:effectLst/>
                          <a:latin typeface="標楷體" panose="03000509000000000000" pitchFamily="65" charset="-120"/>
                          <a:ea typeface="標楷體" panose="03000509000000000000" pitchFamily="65" charset="-120"/>
                        </a:rPr>
                        <a:t> </a:t>
                      </a:r>
                      <a:endParaRPr lang="zh-TW" sz="1800" kern="100">
                        <a:effectLst/>
                        <a:latin typeface="標楷體" panose="03000509000000000000" pitchFamily="65" charset="-120"/>
                        <a:ea typeface="標楷體" panose="03000509000000000000" pitchFamily="65" charset="-120"/>
                      </a:endParaRPr>
                    </a:p>
                  </a:txBody>
                  <a:tcPr marL="19685" marR="19685" marT="0" marB="0" anchor="ctr"/>
                </a:tc>
                <a:extLst>
                  <a:ext uri="{0D108BD9-81ED-4DB2-BD59-A6C34878D82A}">
                    <a16:rowId xmlns:a16="http://schemas.microsoft.com/office/drawing/2014/main" val="725826586"/>
                  </a:ext>
                </a:extLst>
              </a:tr>
              <a:tr h="326969">
                <a:tc>
                  <a:txBody>
                    <a:bodyPr/>
                    <a:lstStyle/>
                    <a:p>
                      <a:pPr algn="just" eaLnBrk="0">
                        <a:lnSpc>
                          <a:spcPts val="1200"/>
                        </a:lnSpc>
                        <a:buNone/>
                      </a:pPr>
                      <a:r>
                        <a:rPr lang="en-US" sz="1800" kern="100">
                          <a:effectLst/>
                          <a:latin typeface="標楷體" panose="03000509000000000000" pitchFamily="65" charset="-120"/>
                          <a:ea typeface="標楷體" panose="03000509000000000000" pitchFamily="65" charset="-120"/>
                        </a:rPr>
                        <a:t>2.</a:t>
                      </a:r>
                      <a:endParaRPr lang="zh-TW" sz="1800" kern="100">
                        <a:effectLst/>
                        <a:latin typeface="標楷體" panose="03000509000000000000" pitchFamily="65" charset="-120"/>
                        <a:ea typeface="標楷體" panose="03000509000000000000" pitchFamily="65" charset="-120"/>
                      </a:endParaRPr>
                    </a:p>
                  </a:txBody>
                  <a:tcPr marL="19685" marR="19685" marT="0" marB="0" anchor="ctr"/>
                </a:tc>
                <a:tc>
                  <a:txBody>
                    <a:bodyPr/>
                    <a:lstStyle/>
                    <a:p>
                      <a:pPr algn="just" eaLnBrk="0">
                        <a:lnSpc>
                          <a:spcPts val="1200"/>
                        </a:lnSpc>
                        <a:buNone/>
                      </a:pPr>
                      <a:r>
                        <a:rPr lang="en-US" sz="1800" kern="100">
                          <a:effectLst/>
                          <a:latin typeface="標楷體" panose="03000509000000000000" pitchFamily="65" charset="-120"/>
                          <a:ea typeface="標楷體" panose="03000509000000000000" pitchFamily="65" charset="-120"/>
                        </a:rPr>
                        <a:t> </a:t>
                      </a:r>
                      <a:endParaRPr lang="zh-TW" sz="1800" kern="100">
                        <a:effectLst/>
                        <a:latin typeface="標楷體" panose="03000509000000000000" pitchFamily="65" charset="-120"/>
                        <a:ea typeface="標楷體" panose="03000509000000000000" pitchFamily="65" charset="-120"/>
                      </a:endParaRPr>
                    </a:p>
                  </a:txBody>
                  <a:tcPr marL="19685" marR="19685" marT="0" marB="0" anchor="ctr"/>
                </a:tc>
                <a:tc>
                  <a:txBody>
                    <a:bodyPr/>
                    <a:lstStyle/>
                    <a:p>
                      <a:pPr algn="r" eaLnBrk="0">
                        <a:lnSpc>
                          <a:spcPts val="1200"/>
                        </a:lnSpc>
                        <a:buNone/>
                      </a:pPr>
                      <a:r>
                        <a:rPr lang="en-US" sz="1800" kern="100">
                          <a:effectLst/>
                          <a:latin typeface="標楷體" panose="03000509000000000000" pitchFamily="65" charset="-120"/>
                          <a:ea typeface="標楷體" panose="03000509000000000000" pitchFamily="65" charset="-120"/>
                        </a:rPr>
                        <a:t> </a:t>
                      </a:r>
                      <a:endParaRPr lang="zh-TW" sz="1800" kern="100">
                        <a:effectLst/>
                        <a:latin typeface="標楷體" panose="03000509000000000000" pitchFamily="65" charset="-120"/>
                        <a:ea typeface="標楷體" panose="03000509000000000000" pitchFamily="65" charset="-120"/>
                      </a:endParaRPr>
                    </a:p>
                  </a:txBody>
                  <a:tcPr marL="19685" marR="19685" marT="0" marB="0" anchor="ctr"/>
                </a:tc>
                <a:tc>
                  <a:txBody>
                    <a:bodyPr/>
                    <a:lstStyle/>
                    <a:p>
                      <a:pPr algn="ctr" eaLnBrk="0">
                        <a:lnSpc>
                          <a:spcPts val="1200"/>
                        </a:lnSpc>
                        <a:buNone/>
                      </a:pPr>
                      <a:r>
                        <a:rPr lang="en-US" sz="1800" kern="100">
                          <a:effectLst/>
                          <a:latin typeface="標楷體" panose="03000509000000000000" pitchFamily="65" charset="-120"/>
                          <a:ea typeface="標楷體" panose="03000509000000000000" pitchFamily="65" charset="-120"/>
                        </a:rPr>
                        <a:t> </a:t>
                      </a:r>
                      <a:endParaRPr lang="zh-TW" sz="1800" kern="100">
                        <a:effectLst/>
                        <a:latin typeface="標楷體" panose="03000509000000000000" pitchFamily="65" charset="-120"/>
                        <a:ea typeface="標楷體" panose="03000509000000000000" pitchFamily="65" charset="-120"/>
                      </a:endParaRPr>
                    </a:p>
                  </a:txBody>
                  <a:tcPr marL="19685" marR="19685" marT="0" marB="0" anchor="ctr"/>
                </a:tc>
                <a:tc>
                  <a:txBody>
                    <a:bodyPr/>
                    <a:lstStyle/>
                    <a:p>
                      <a:pPr algn="r" eaLnBrk="0">
                        <a:lnSpc>
                          <a:spcPts val="1200"/>
                        </a:lnSpc>
                        <a:buNone/>
                      </a:pPr>
                      <a:r>
                        <a:rPr lang="en-US" sz="1800" kern="100">
                          <a:effectLst/>
                          <a:latin typeface="標楷體" panose="03000509000000000000" pitchFamily="65" charset="-120"/>
                          <a:ea typeface="標楷體" panose="03000509000000000000" pitchFamily="65" charset="-120"/>
                        </a:rPr>
                        <a:t> </a:t>
                      </a:r>
                      <a:endParaRPr lang="zh-TW" sz="1800" kern="100">
                        <a:effectLst/>
                        <a:latin typeface="標楷體" panose="03000509000000000000" pitchFamily="65" charset="-120"/>
                        <a:ea typeface="標楷體" panose="03000509000000000000" pitchFamily="65" charset="-120"/>
                      </a:endParaRPr>
                    </a:p>
                  </a:txBody>
                  <a:tcPr marL="19685" marR="19685" marT="0" marB="0" anchor="ctr"/>
                </a:tc>
                <a:extLst>
                  <a:ext uri="{0D108BD9-81ED-4DB2-BD59-A6C34878D82A}">
                    <a16:rowId xmlns:a16="http://schemas.microsoft.com/office/drawing/2014/main" val="1020168442"/>
                  </a:ext>
                </a:extLst>
              </a:tr>
              <a:tr h="326969">
                <a:tc gridSpan="4">
                  <a:txBody>
                    <a:bodyPr/>
                    <a:lstStyle/>
                    <a:p>
                      <a:pPr marL="300355" indent="-301625" algn="ctr" eaLnBrk="0">
                        <a:lnSpc>
                          <a:spcPts val="1200"/>
                        </a:lnSpc>
                        <a:buNone/>
                      </a:pPr>
                      <a:r>
                        <a:rPr lang="zh-TW" sz="1800" kern="100">
                          <a:effectLst/>
                          <a:latin typeface="標楷體" panose="03000509000000000000" pitchFamily="65" charset="-120"/>
                          <a:ea typeface="標楷體" panose="03000509000000000000" pitchFamily="65" charset="-120"/>
                        </a:rPr>
                        <a:t>合</a:t>
                      </a:r>
                      <a:r>
                        <a:rPr lang="en-US" sz="1800" kern="100">
                          <a:effectLst/>
                          <a:latin typeface="標楷體" panose="03000509000000000000" pitchFamily="65" charset="-120"/>
                          <a:ea typeface="標楷體" panose="03000509000000000000" pitchFamily="65" charset="-120"/>
                        </a:rPr>
                        <a:t>      </a:t>
                      </a:r>
                      <a:r>
                        <a:rPr lang="zh-TW" sz="1800" kern="100">
                          <a:effectLst/>
                          <a:latin typeface="標楷體" panose="03000509000000000000" pitchFamily="65" charset="-120"/>
                          <a:ea typeface="標楷體" panose="03000509000000000000" pitchFamily="65" charset="-120"/>
                        </a:rPr>
                        <a:t>計</a:t>
                      </a:r>
                    </a:p>
                  </a:txBody>
                  <a:tcPr marL="19685" marR="19685" marT="0"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a:txBody>
                    <a:bodyPr/>
                    <a:lstStyle/>
                    <a:p>
                      <a:pPr algn="r" eaLnBrk="0">
                        <a:lnSpc>
                          <a:spcPts val="1200"/>
                        </a:lnSpc>
                        <a:buNone/>
                      </a:pPr>
                      <a:r>
                        <a:rPr lang="en-US" sz="1800" kern="100" dirty="0">
                          <a:effectLst/>
                          <a:latin typeface="標楷體" panose="03000509000000000000" pitchFamily="65" charset="-120"/>
                          <a:ea typeface="標楷體" panose="03000509000000000000" pitchFamily="65" charset="-120"/>
                        </a:rPr>
                        <a:t> </a:t>
                      </a:r>
                      <a:endParaRPr lang="zh-TW" sz="1800" kern="100" dirty="0">
                        <a:effectLst/>
                        <a:latin typeface="標楷體" panose="03000509000000000000" pitchFamily="65" charset="-120"/>
                        <a:ea typeface="標楷體" panose="03000509000000000000" pitchFamily="65" charset="-120"/>
                      </a:endParaRPr>
                    </a:p>
                  </a:txBody>
                  <a:tcPr marL="19685" marR="19685" marT="0" marB="0" anchor="ctr"/>
                </a:tc>
                <a:extLst>
                  <a:ext uri="{0D108BD9-81ED-4DB2-BD59-A6C34878D82A}">
                    <a16:rowId xmlns:a16="http://schemas.microsoft.com/office/drawing/2014/main" val="1308876276"/>
                  </a:ext>
                </a:extLst>
              </a:tr>
            </a:tbl>
          </a:graphicData>
        </a:graphic>
      </p:graphicFrame>
      <p:sp>
        <p:nvSpPr>
          <p:cNvPr id="6" name="文字方塊 5">
            <a:extLst>
              <a:ext uri="{FF2B5EF4-FFF2-40B4-BE49-F238E27FC236}">
                <a16:creationId xmlns:a16="http://schemas.microsoft.com/office/drawing/2014/main" id="{B2DB1050-BE2C-A1CF-BB40-715A00051835}"/>
              </a:ext>
            </a:extLst>
          </p:cNvPr>
          <p:cNvSpPr txBox="1"/>
          <p:nvPr/>
        </p:nvSpPr>
        <p:spPr>
          <a:xfrm>
            <a:off x="172279" y="2887682"/>
            <a:ext cx="11330610" cy="3970318"/>
          </a:xfrm>
          <a:prstGeom prst="rect">
            <a:avLst/>
          </a:prstGeom>
          <a:noFill/>
        </p:spPr>
        <p:txBody>
          <a:bodyPr wrap="square">
            <a:spAutoFit/>
          </a:bodyPr>
          <a:lstStyle/>
          <a:p>
            <a:pPr marL="381000" indent="-381000">
              <a:buNone/>
            </a:pPr>
            <a:r>
              <a:rPr lang="zh-TW" altLang="zh-TW" sz="1400" kern="100" dirty="0">
                <a:effectLst/>
                <a:latin typeface="標楷體" panose="03000509000000000000" pitchFamily="65" charset="-120"/>
                <a:ea typeface="標楷體" panose="03000509000000000000" pitchFamily="65" charset="-120"/>
              </a:rPr>
              <a:t>註</a:t>
            </a:r>
            <a:r>
              <a:rPr lang="en-US" altLang="zh-TW" sz="1400" kern="100" dirty="0">
                <a:effectLst/>
                <a:latin typeface="標楷體" panose="03000509000000000000" pitchFamily="65" charset="-120"/>
                <a:ea typeface="標楷體" panose="03000509000000000000" pitchFamily="65" charset="-120"/>
              </a:rPr>
              <a:t>1</a:t>
            </a:r>
            <a:r>
              <a:rPr lang="zh-TW" altLang="zh-TW" sz="1400" kern="100" dirty="0">
                <a:effectLst/>
                <a:latin typeface="標楷體" panose="03000509000000000000" pitchFamily="65" charset="-120"/>
                <a:ea typeface="標楷體" panose="03000509000000000000" pitchFamily="65" charset="-120"/>
              </a:rPr>
              <a:t>：所稱設備使用費為執行專案計畫所必需使用之機器、儀器設備或軟體，依雙方議定使用費計算方式按實支付之設備使用費屬之。</a:t>
            </a:r>
            <a:endParaRPr lang="zh-TW" altLang="zh-TW" sz="2000" kern="100" dirty="0">
              <a:effectLst/>
              <a:latin typeface="標楷體" panose="03000509000000000000" pitchFamily="65" charset="-120"/>
              <a:ea typeface="標楷體" panose="03000509000000000000" pitchFamily="65" charset="-120"/>
            </a:endParaRPr>
          </a:p>
          <a:p>
            <a:pPr marL="381000" indent="-381000">
              <a:buNone/>
            </a:pPr>
            <a:r>
              <a:rPr lang="zh-TW" altLang="zh-TW" sz="1400" kern="100" dirty="0">
                <a:effectLst/>
                <a:latin typeface="標楷體" panose="03000509000000000000" pitchFamily="65" charset="-120"/>
                <a:ea typeface="標楷體" panose="03000509000000000000" pitchFamily="65" charset="-120"/>
              </a:rPr>
              <a:t>註</a:t>
            </a:r>
            <a:r>
              <a:rPr lang="en-US" altLang="zh-TW" sz="1400" kern="100" dirty="0">
                <a:effectLst/>
                <a:latin typeface="標楷體" panose="03000509000000000000" pitchFamily="65" charset="-120"/>
                <a:ea typeface="標楷體" panose="03000509000000000000" pitchFamily="65" charset="-120"/>
              </a:rPr>
              <a:t>2</a:t>
            </a:r>
            <a:r>
              <a:rPr lang="zh-TW" altLang="zh-TW" sz="1400" kern="100" dirty="0">
                <a:effectLst/>
                <a:latin typeface="標楷體" panose="03000509000000000000" pitchFamily="65" charset="-120"/>
                <a:ea typeface="標楷體" panose="03000509000000000000" pitchFamily="65" charset="-120"/>
              </a:rPr>
              <a:t>：所稱維護費係指專案計畫所核定機器及儀器設備，依據研究發展設備維護合約，應按期分攤之維護費或實際支付之修繕費用。</a:t>
            </a:r>
            <a:endParaRPr lang="zh-TW" altLang="zh-TW" sz="2000" kern="100" dirty="0">
              <a:effectLst/>
              <a:latin typeface="標楷體" panose="03000509000000000000" pitchFamily="65" charset="-120"/>
              <a:ea typeface="標楷體" panose="03000509000000000000" pitchFamily="65" charset="-120"/>
            </a:endParaRPr>
          </a:p>
          <a:p>
            <a:pPr marL="381000" indent="-381000">
              <a:buNone/>
            </a:pPr>
            <a:r>
              <a:rPr lang="zh-TW" altLang="zh-TW" sz="1400" kern="100" dirty="0">
                <a:effectLst/>
                <a:latin typeface="標楷體" panose="03000509000000000000" pitchFamily="65" charset="-120"/>
                <a:ea typeface="標楷體" panose="03000509000000000000" pitchFamily="65" charset="-120"/>
              </a:rPr>
              <a:t>註</a:t>
            </a:r>
            <a:r>
              <a:rPr lang="en-US" altLang="zh-TW" sz="1400" kern="100" dirty="0">
                <a:effectLst/>
                <a:latin typeface="標楷體" panose="03000509000000000000" pitchFamily="65" charset="-120"/>
                <a:ea typeface="標楷體" panose="03000509000000000000" pitchFamily="65" charset="-120"/>
              </a:rPr>
              <a:t>3</a:t>
            </a:r>
            <a:r>
              <a:rPr lang="zh-TW" altLang="zh-TW" sz="1400" kern="100" dirty="0">
                <a:effectLst/>
                <a:latin typeface="標楷體" panose="03000509000000000000" pitchFamily="65" charset="-120"/>
                <a:ea typeface="標楷體" panose="03000509000000000000" pitchFamily="65" charset="-120"/>
              </a:rPr>
              <a:t>：舊有設備與新購設備之劃分依計畫開始日前後購入為劃分點，購入日期國內採購依統一發票日期，國外採購以進口報單上之進口日期為依據。</a:t>
            </a:r>
            <a:endParaRPr lang="zh-TW" altLang="zh-TW" sz="2000" kern="100" dirty="0">
              <a:effectLst/>
              <a:latin typeface="標楷體" panose="03000509000000000000" pitchFamily="65" charset="-120"/>
              <a:ea typeface="標楷體" panose="03000509000000000000" pitchFamily="65" charset="-120"/>
            </a:endParaRPr>
          </a:p>
          <a:p>
            <a:pPr marL="381000" indent="-381000" algn="just">
              <a:buNone/>
            </a:pPr>
            <a:r>
              <a:rPr lang="zh-TW" altLang="zh-TW" sz="1400" kern="100" dirty="0">
                <a:effectLst/>
                <a:latin typeface="標楷體" panose="03000509000000000000" pitchFamily="65" charset="-120"/>
                <a:ea typeface="標楷體" panose="03000509000000000000" pitchFamily="65" charset="-120"/>
              </a:rPr>
              <a:t>註</a:t>
            </a:r>
            <a:r>
              <a:rPr lang="en-US" altLang="zh-TW" sz="1400" kern="100" dirty="0">
                <a:effectLst/>
                <a:latin typeface="標楷體" panose="03000509000000000000" pitchFamily="65" charset="-120"/>
                <a:ea typeface="標楷體" panose="03000509000000000000" pitchFamily="65" charset="-120"/>
              </a:rPr>
              <a:t>4</a:t>
            </a:r>
            <a:r>
              <a:rPr lang="zh-TW" altLang="zh-TW" sz="1400" kern="100" dirty="0">
                <a:effectLst/>
                <a:latin typeface="標楷體" panose="03000509000000000000" pitchFamily="65" charset="-120"/>
                <a:ea typeface="標楷體" panose="03000509000000000000" pitchFamily="65" charset="-120"/>
              </a:rPr>
              <a:t>：每月使用費</a:t>
            </a:r>
            <a:r>
              <a:rPr lang="en-US" altLang="zh-TW" sz="1400" kern="100" dirty="0">
                <a:effectLst/>
                <a:latin typeface="標楷體" panose="03000509000000000000" pitchFamily="65" charset="-120"/>
                <a:ea typeface="標楷體" panose="03000509000000000000" pitchFamily="65" charset="-120"/>
              </a:rPr>
              <a:t>=</a:t>
            </a:r>
            <a:r>
              <a:rPr lang="zh-TW" altLang="zh-TW" sz="1400" kern="100" dirty="0">
                <a:effectLst/>
                <a:latin typeface="標楷體" panose="03000509000000000000" pitchFamily="65" charset="-120"/>
                <a:ea typeface="標楷體" panose="03000509000000000000" pitchFamily="65" charset="-120"/>
              </a:rPr>
              <a:t>若為舊設備，月使用費以</a:t>
            </a:r>
            <a:r>
              <a:rPr lang="en-US" altLang="zh-TW" sz="1400" kern="100" dirty="0">
                <a:effectLst/>
                <a:latin typeface="標楷體" panose="03000509000000000000" pitchFamily="65" charset="-120"/>
                <a:ea typeface="標楷體" panose="03000509000000000000" pitchFamily="65" charset="-120"/>
              </a:rPr>
              <a:t>(A-B)*E/(</a:t>
            </a:r>
            <a:r>
              <a:rPr lang="zh-TW" altLang="zh-TW" sz="1400" kern="100" dirty="0">
                <a:effectLst/>
                <a:latin typeface="標楷體" panose="03000509000000000000" pitchFamily="65" charset="-120"/>
                <a:ea typeface="標楷體" panose="03000509000000000000" pitchFamily="65" charset="-120"/>
              </a:rPr>
              <a:t>耐用年數</a:t>
            </a:r>
            <a:r>
              <a:rPr lang="en-US" altLang="zh-TW" sz="1400" kern="100" dirty="0">
                <a:effectLst/>
                <a:latin typeface="標楷體" panose="03000509000000000000" pitchFamily="65" charset="-120"/>
                <a:ea typeface="標楷體" panose="03000509000000000000" pitchFamily="65" charset="-120"/>
              </a:rPr>
              <a:t>*12)</a:t>
            </a:r>
            <a:r>
              <a:rPr lang="zh-TW" altLang="zh-TW" sz="1400" kern="100" dirty="0">
                <a:effectLst/>
                <a:latin typeface="標楷體" panose="03000509000000000000" pitchFamily="65" charset="-120"/>
                <a:ea typeface="標楷體" panose="03000509000000000000" pitchFamily="65" charset="-120"/>
              </a:rPr>
              <a:t>計算。若為新設備，月使用費以</a:t>
            </a:r>
            <a:r>
              <a:rPr lang="en-US" altLang="zh-TW" sz="1400" kern="100" dirty="0">
                <a:effectLst/>
                <a:latin typeface="標楷體" panose="03000509000000000000" pitchFamily="65" charset="-120"/>
                <a:ea typeface="標楷體" panose="03000509000000000000" pitchFamily="65" charset="-120"/>
              </a:rPr>
              <a:t>A*E/60</a:t>
            </a:r>
            <a:r>
              <a:rPr lang="zh-TW" altLang="zh-TW" sz="1400" kern="100" dirty="0">
                <a:effectLst/>
                <a:latin typeface="標楷體" panose="03000509000000000000" pitchFamily="65" charset="-120"/>
                <a:ea typeface="標楷體" panose="03000509000000000000" pitchFamily="65" charset="-120"/>
              </a:rPr>
              <a:t>計算（新購設備折舊年數以</a:t>
            </a:r>
            <a:r>
              <a:rPr lang="en-US" altLang="zh-TW" sz="1400" kern="100" dirty="0">
                <a:effectLst/>
                <a:latin typeface="標楷體" panose="03000509000000000000" pitchFamily="65" charset="-120"/>
                <a:ea typeface="標楷體" panose="03000509000000000000" pitchFamily="65" charset="-120"/>
              </a:rPr>
              <a:t>5</a:t>
            </a:r>
            <a:r>
              <a:rPr lang="zh-TW" altLang="zh-TW" sz="1400" kern="100" dirty="0">
                <a:effectLst/>
                <a:latin typeface="標楷體" panose="03000509000000000000" pitchFamily="65" charset="-120"/>
                <a:ea typeface="標楷體" panose="03000509000000000000" pitchFamily="65" charset="-120"/>
              </a:rPr>
              <a:t>年為計算基礎）。</a:t>
            </a:r>
            <a:r>
              <a:rPr lang="en-US" altLang="zh-TW" sz="1400" kern="100" dirty="0">
                <a:effectLst/>
                <a:latin typeface="標楷體" panose="03000509000000000000" pitchFamily="65" charset="-120"/>
                <a:ea typeface="標楷體" panose="03000509000000000000" pitchFamily="65" charset="-120"/>
              </a:rPr>
              <a:t>A</a:t>
            </a:r>
            <a:r>
              <a:rPr lang="zh-TW" altLang="zh-TW" sz="1400" kern="100" dirty="0">
                <a:effectLst/>
                <a:latin typeface="標楷體" panose="03000509000000000000" pitchFamily="65" charset="-120"/>
                <a:ea typeface="標楷體" panose="03000509000000000000" pitchFamily="65" charset="-120"/>
              </a:rPr>
              <a:t>為設備之購置成本，</a:t>
            </a:r>
            <a:r>
              <a:rPr lang="en-US" altLang="zh-TW" sz="1400" kern="100" dirty="0">
                <a:effectLst/>
                <a:latin typeface="標楷體" panose="03000509000000000000" pitchFamily="65" charset="-120"/>
                <a:ea typeface="標楷體" panose="03000509000000000000" pitchFamily="65" charset="-120"/>
              </a:rPr>
              <a:t>B</a:t>
            </a:r>
            <a:r>
              <a:rPr lang="zh-TW" altLang="zh-TW" sz="1400" kern="100" dirty="0">
                <a:effectLst/>
                <a:latin typeface="標楷體" panose="03000509000000000000" pitchFamily="65" charset="-120"/>
                <a:ea typeface="標楷體" panose="03000509000000000000" pitchFamily="65" charset="-120"/>
              </a:rPr>
              <a:t>為原有設備之預留殘值，</a:t>
            </a:r>
            <a:r>
              <a:rPr lang="en-US" altLang="zh-TW" sz="1400" kern="100" dirty="0">
                <a:effectLst/>
                <a:latin typeface="標楷體" panose="03000509000000000000" pitchFamily="65" charset="-120"/>
                <a:ea typeface="標楷體" panose="03000509000000000000" pitchFamily="65" charset="-120"/>
              </a:rPr>
              <a:t>D</a:t>
            </a:r>
            <a:r>
              <a:rPr lang="zh-TW" altLang="zh-TW" sz="1400" kern="100" dirty="0">
                <a:effectLst/>
                <a:latin typeface="標楷體" panose="03000509000000000000" pitchFamily="65" charset="-120"/>
                <a:ea typeface="標楷體" panose="03000509000000000000" pitchFamily="65" charset="-120"/>
              </a:rPr>
              <a:t>為原有設備計畫開始日之未折減餘額</a:t>
            </a:r>
            <a:r>
              <a:rPr lang="en-US" altLang="zh-TW" sz="1400" kern="100" dirty="0">
                <a:effectLst/>
                <a:latin typeface="標楷體" panose="03000509000000000000" pitchFamily="65" charset="-120"/>
                <a:ea typeface="標楷體" panose="03000509000000000000" pitchFamily="65" charset="-120"/>
              </a:rPr>
              <a:t>(</a:t>
            </a:r>
            <a:r>
              <a:rPr lang="zh-TW" altLang="zh-TW" sz="1400" kern="100" dirty="0">
                <a:effectLst/>
                <a:latin typeface="標楷體" panose="03000509000000000000" pitchFamily="65" charset="-120"/>
                <a:ea typeface="標楷體" panose="03000509000000000000" pitchFamily="65" charset="-120"/>
              </a:rPr>
              <a:t>帳面價值</a:t>
            </a:r>
            <a:r>
              <a:rPr lang="en-US" altLang="zh-TW" sz="1400" kern="100" dirty="0">
                <a:effectLst/>
                <a:latin typeface="標楷體" panose="03000509000000000000" pitchFamily="65" charset="-120"/>
                <a:ea typeface="標楷體" panose="03000509000000000000" pitchFamily="65" charset="-120"/>
              </a:rPr>
              <a:t>);</a:t>
            </a:r>
            <a:r>
              <a:rPr lang="zh-TW" altLang="zh-TW" sz="1400" kern="100" dirty="0">
                <a:effectLst/>
                <a:latin typeface="標楷體" panose="03000509000000000000" pitchFamily="65" charset="-120"/>
                <a:ea typeface="標楷體" panose="03000509000000000000" pitchFamily="65" charset="-120"/>
              </a:rPr>
              <a:t>軟體為計畫開始日之未折減餘額</a:t>
            </a:r>
            <a:r>
              <a:rPr lang="en-US" altLang="zh-TW" sz="1400" kern="100" dirty="0">
                <a:effectLst/>
                <a:latin typeface="標楷體" panose="03000509000000000000" pitchFamily="65" charset="-120"/>
                <a:ea typeface="標楷體" panose="03000509000000000000" pitchFamily="65" charset="-120"/>
              </a:rPr>
              <a:t>(</a:t>
            </a:r>
            <a:r>
              <a:rPr lang="zh-TW" altLang="zh-TW" sz="1400" kern="100" dirty="0">
                <a:effectLst/>
                <a:latin typeface="標楷體" panose="03000509000000000000" pitchFamily="65" charset="-120"/>
                <a:ea typeface="標楷體" panose="03000509000000000000" pitchFamily="65" charset="-120"/>
              </a:rPr>
              <a:t>帳面價值</a:t>
            </a:r>
            <a:r>
              <a:rPr lang="en-US" altLang="zh-TW" sz="1400" kern="100" dirty="0">
                <a:effectLst/>
                <a:latin typeface="標楷體" panose="03000509000000000000" pitchFamily="65" charset="-120"/>
                <a:ea typeface="標楷體" panose="03000509000000000000" pitchFamily="65" charset="-120"/>
              </a:rPr>
              <a:t>)</a:t>
            </a:r>
            <a:r>
              <a:rPr lang="zh-TW" altLang="zh-TW" sz="1400" kern="100" dirty="0">
                <a:effectLst/>
                <a:latin typeface="標楷體" panose="03000509000000000000" pitchFamily="65" charset="-120"/>
                <a:ea typeface="標楷體" panose="03000509000000000000" pitchFamily="65" charset="-120"/>
              </a:rPr>
              <a:t>。</a:t>
            </a:r>
            <a:endParaRPr lang="zh-TW" altLang="zh-TW" sz="2000" kern="100" dirty="0">
              <a:effectLst/>
              <a:latin typeface="標楷體" panose="03000509000000000000" pitchFamily="65" charset="-120"/>
              <a:ea typeface="標楷體" panose="03000509000000000000" pitchFamily="65" charset="-120"/>
            </a:endParaRPr>
          </a:p>
          <a:p>
            <a:pPr marL="381000" indent="-381000" algn="just">
              <a:buNone/>
            </a:pPr>
            <a:r>
              <a:rPr lang="en-US" altLang="zh-TW" sz="1400" kern="100" dirty="0">
                <a:effectLst/>
                <a:latin typeface="標楷體" panose="03000509000000000000" pitchFamily="65" charset="-120"/>
                <a:ea typeface="標楷體" panose="03000509000000000000" pitchFamily="65" charset="-120"/>
              </a:rPr>
              <a:t> </a:t>
            </a:r>
            <a:endParaRPr lang="zh-TW" altLang="zh-TW" sz="2000" kern="100" dirty="0">
              <a:effectLst/>
              <a:latin typeface="標楷體" panose="03000509000000000000" pitchFamily="65" charset="-120"/>
              <a:ea typeface="標楷體" panose="03000509000000000000" pitchFamily="65" charset="-120"/>
            </a:endParaRPr>
          </a:p>
          <a:p>
            <a:pPr marL="359410" indent="-359410" algn="just">
              <a:buNone/>
            </a:pPr>
            <a:r>
              <a:rPr lang="zh-TW" altLang="zh-TW" sz="1400" kern="100" dirty="0">
                <a:effectLst/>
                <a:latin typeface="標楷體" panose="03000509000000000000" pitchFamily="65" charset="-120"/>
                <a:ea typeface="標楷體" panose="03000509000000000000" pitchFamily="65" charset="-120"/>
              </a:rPr>
              <a:t>註</a:t>
            </a:r>
            <a:r>
              <a:rPr lang="en-US" altLang="zh-TW" sz="1400" kern="100" dirty="0">
                <a:effectLst/>
                <a:latin typeface="標楷體" panose="03000509000000000000" pitchFamily="65" charset="-120"/>
                <a:ea typeface="標楷體" panose="03000509000000000000" pitchFamily="65" charset="-120"/>
              </a:rPr>
              <a:t>5</a:t>
            </a:r>
            <a:r>
              <a:rPr lang="zh-TW" altLang="zh-TW" sz="1400" kern="100" dirty="0">
                <a:effectLst/>
                <a:latin typeface="標楷體" panose="03000509000000000000" pitchFamily="65" charset="-120"/>
                <a:ea typeface="標楷體" panose="03000509000000000000" pitchFamily="65" charset="-120"/>
              </a:rPr>
              <a:t>：剩餘使用年限為</a:t>
            </a:r>
            <a:r>
              <a:rPr lang="en-US" altLang="zh-TW" sz="1400" kern="100" dirty="0">
                <a:effectLst/>
                <a:latin typeface="標楷體" panose="03000509000000000000" pitchFamily="65" charset="-120"/>
                <a:ea typeface="標楷體" panose="03000509000000000000" pitchFamily="65" charset="-120"/>
              </a:rPr>
              <a:t>0</a:t>
            </a:r>
            <a:r>
              <a:rPr lang="zh-TW" altLang="zh-TW" sz="1400" kern="100" dirty="0">
                <a:effectLst/>
                <a:latin typeface="標楷體" panose="03000509000000000000" pitchFamily="65" charset="-120"/>
                <a:ea typeface="標楷體" panose="03000509000000000000" pitchFamily="65" charset="-120"/>
              </a:rPr>
              <a:t>者</a:t>
            </a:r>
            <a:r>
              <a:rPr lang="en-US" altLang="zh-TW" sz="1400" kern="100" dirty="0">
                <a:effectLst/>
                <a:latin typeface="標楷體" panose="03000509000000000000" pitchFamily="65" charset="-120"/>
                <a:ea typeface="標楷體" panose="03000509000000000000" pitchFamily="65" charset="-120"/>
              </a:rPr>
              <a:t>(</a:t>
            </a:r>
            <a:r>
              <a:rPr lang="zh-TW" altLang="zh-TW" sz="1400" kern="100" dirty="0">
                <a:effectLst/>
                <a:latin typeface="標楷體" panose="03000509000000000000" pitchFamily="65" charset="-120"/>
                <a:ea typeface="標楷體" panose="03000509000000000000" pitchFamily="65" charset="-120"/>
              </a:rPr>
              <a:t>即表示未折減餘額已達預留殘值者，</a:t>
            </a:r>
            <a:r>
              <a:rPr lang="en-US" altLang="zh-TW" sz="1400" kern="100" dirty="0">
                <a:effectLst/>
                <a:latin typeface="標楷體" panose="03000509000000000000" pitchFamily="65" charset="-120"/>
                <a:ea typeface="標楷體" panose="03000509000000000000" pitchFamily="65" charset="-120"/>
              </a:rPr>
              <a:t>D = B)</a:t>
            </a:r>
            <a:r>
              <a:rPr lang="zh-TW" altLang="zh-TW" sz="1400" kern="100" dirty="0">
                <a:effectLst/>
                <a:latin typeface="標楷體" panose="03000509000000000000" pitchFamily="65" charset="-120"/>
                <a:ea typeface="標楷體" panose="03000509000000000000" pitchFamily="65" charset="-120"/>
              </a:rPr>
              <a:t>，每月使用費</a:t>
            </a:r>
            <a:r>
              <a:rPr lang="en-US" altLang="zh-TW" sz="1400" kern="100" dirty="0">
                <a:effectLst/>
                <a:latin typeface="標楷體" panose="03000509000000000000" pitchFamily="65" charset="-120"/>
                <a:ea typeface="標楷體" panose="03000509000000000000" pitchFamily="65" charset="-120"/>
              </a:rPr>
              <a:t>=</a:t>
            </a:r>
            <a:r>
              <a:rPr lang="zh-TW" altLang="zh-TW" sz="1400" kern="100" dirty="0">
                <a:effectLst/>
                <a:latin typeface="標楷體" panose="03000509000000000000" pitchFamily="65" charset="-120"/>
                <a:ea typeface="標楷體" panose="03000509000000000000" pitchFamily="65" charset="-120"/>
              </a:rPr>
              <a:t>未折減餘額</a:t>
            </a:r>
            <a:r>
              <a:rPr lang="en-US" altLang="zh-TW" sz="1400" kern="100" dirty="0">
                <a:effectLst/>
                <a:latin typeface="標楷體" panose="03000509000000000000" pitchFamily="65" charset="-120"/>
                <a:ea typeface="標楷體" panose="03000509000000000000" pitchFamily="65" charset="-120"/>
              </a:rPr>
              <a:t>*</a:t>
            </a:r>
            <a:r>
              <a:rPr lang="zh-TW" altLang="zh-TW" sz="1400" kern="100" dirty="0">
                <a:effectLst/>
                <a:latin typeface="標楷體" panose="03000509000000000000" pitchFamily="65" charset="-120"/>
                <a:ea typeface="標楷體" panose="03000509000000000000" pitchFamily="65" charset="-120"/>
              </a:rPr>
              <a:t>數量</a:t>
            </a:r>
            <a:r>
              <a:rPr lang="en-US" altLang="zh-TW" sz="1400" kern="100" dirty="0">
                <a:effectLst/>
                <a:latin typeface="標楷體" panose="03000509000000000000" pitchFamily="65" charset="-120"/>
                <a:ea typeface="標楷體" panose="03000509000000000000" pitchFamily="65" charset="-120"/>
              </a:rPr>
              <a:t>/24</a:t>
            </a:r>
            <a:r>
              <a:rPr lang="zh-TW" altLang="zh-TW" sz="1400" kern="100" dirty="0">
                <a:effectLst/>
                <a:latin typeface="標楷體" panose="03000509000000000000" pitchFamily="65" charset="-120"/>
                <a:ea typeface="標楷體" panose="03000509000000000000" pitchFamily="65" charset="-120"/>
              </a:rPr>
              <a:t>。</a:t>
            </a:r>
            <a:r>
              <a:rPr lang="en-US" altLang="zh-TW" sz="1400" kern="100" dirty="0">
                <a:effectLst/>
                <a:latin typeface="標楷體" panose="03000509000000000000" pitchFamily="65" charset="-120"/>
                <a:ea typeface="標楷體" panose="03000509000000000000" pitchFamily="65" charset="-120"/>
              </a:rPr>
              <a:t>(</a:t>
            </a:r>
            <a:r>
              <a:rPr lang="zh-TW" altLang="zh-TW" sz="1400" kern="100" dirty="0">
                <a:effectLst/>
                <a:latin typeface="標楷體" panose="03000509000000000000" pitchFamily="65" charset="-120"/>
                <a:ea typeface="標楷體" panose="03000509000000000000" pitchFamily="65" charset="-120"/>
              </a:rPr>
              <a:t>如設備購入日期為</a:t>
            </a:r>
            <a:r>
              <a:rPr lang="en-US" altLang="zh-TW" sz="1400" kern="100" dirty="0">
                <a:effectLst/>
                <a:latin typeface="標楷體" panose="03000509000000000000" pitchFamily="65" charset="-120"/>
                <a:ea typeface="標楷體" panose="03000509000000000000" pitchFamily="65" charset="-120"/>
              </a:rPr>
              <a:t>2011</a:t>
            </a:r>
            <a:r>
              <a:rPr lang="zh-TW" altLang="zh-TW" sz="1400" kern="100" dirty="0">
                <a:effectLst/>
                <a:latin typeface="標楷體" panose="03000509000000000000" pitchFamily="65" charset="-120"/>
                <a:ea typeface="標楷體" panose="03000509000000000000" pitchFamily="65" charset="-120"/>
              </a:rPr>
              <a:t>年</a:t>
            </a:r>
            <a:r>
              <a:rPr lang="en-US" altLang="zh-TW" sz="1400" kern="100" dirty="0">
                <a:effectLst/>
                <a:latin typeface="標楷體" panose="03000509000000000000" pitchFamily="65" charset="-120"/>
                <a:ea typeface="標楷體" panose="03000509000000000000" pitchFamily="65" charset="-120"/>
              </a:rPr>
              <a:t>7</a:t>
            </a:r>
            <a:r>
              <a:rPr lang="zh-TW" altLang="zh-TW" sz="1400" kern="100" dirty="0">
                <a:effectLst/>
                <a:latin typeface="標楷體" panose="03000509000000000000" pitchFamily="65" charset="-120"/>
                <a:ea typeface="標楷體" panose="03000509000000000000" pitchFamily="65" charset="-120"/>
              </a:rPr>
              <a:t>月，耐用年限</a:t>
            </a:r>
            <a:r>
              <a:rPr lang="en-US" altLang="zh-TW" sz="1400" kern="100" dirty="0">
                <a:effectLst/>
                <a:latin typeface="標楷體" panose="03000509000000000000" pitchFamily="65" charset="-120"/>
                <a:ea typeface="標楷體" panose="03000509000000000000" pitchFamily="65" charset="-120"/>
              </a:rPr>
              <a:t>5</a:t>
            </a:r>
            <a:r>
              <a:rPr lang="zh-TW" altLang="zh-TW" sz="1400" kern="100" dirty="0">
                <a:effectLst/>
                <a:latin typeface="標楷體" panose="03000509000000000000" pitchFamily="65" charset="-120"/>
                <a:ea typeface="標楷體" panose="03000509000000000000" pitchFamily="65" charset="-120"/>
              </a:rPr>
              <a:t>年，則該設備截至</a:t>
            </a:r>
            <a:r>
              <a:rPr lang="en-US" altLang="zh-TW" sz="1400" kern="100" dirty="0">
                <a:effectLst/>
                <a:latin typeface="標楷體" panose="03000509000000000000" pitchFamily="65" charset="-120"/>
                <a:ea typeface="標楷體" panose="03000509000000000000" pitchFamily="65" charset="-120"/>
              </a:rPr>
              <a:t>2016</a:t>
            </a:r>
            <a:r>
              <a:rPr lang="zh-TW" altLang="zh-TW" sz="1400" kern="100" dirty="0">
                <a:effectLst/>
                <a:latin typeface="標楷體" panose="03000509000000000000" pitchFamily="65" charset="-120"/>
                <a:ea typeface="標楷體" panose="03000509000000000000" pitchFamily="65" charset="-120"/>
              </a:rPr>
              <a:t>年</a:t>
            </a:r>
            <a:r>
              <a:rPr lang="en-US" altLang="zh-TW" sz="1400" kern="100" dirty="0">
                <a:effectLst/>
                <a:latin typeface="標楷體" panose="03000509000000000000" pitchFamily="65" charset="-120"/>
                <a:ea typeface="標楷體" panose="03000509000000000000" pitchFamily="65" charset="-120"/>
              </a:rPr>
              <a:t>6</a:t>
            </a:r>
            <a:r>
              <a:rPr lang="zh-TW" altLang="zh-TW" sz="1400" kern="100" dirty="0">
                <a:effectLst/>
                <a:latin typeface="標楷體" panose="03000509000000000000" pitchFamily="65" charset="-120"/>
                <a:ea typeface="標楷體" panose="03000509000000000000" pitchFamily="65" charset="-120"/>
              </a:rPr>
              <a:t>月之剩餘使用年限為</a:t>
            </a:r>
            <a:r>
              <a:rPr lang="en-US" altLang="zh-TW" sz="1400" kern="100" dirty="0">
                <a:effectLst/>
                <a:latin typeface="標楷體" panose="03000509000000000000" pitchFamily="65" charset="-120"/>
                <a:ea typeface="標楷體" panose="03000509000000000000" pitchFamily="65" charset="-120"/>
              </a:rPr>
              <a:t>0)</a:t>
            </a:r>
            <a:r>
              <a:rPr lang="zh-TW" altLang="zh-TW" sz="1400" kern="100" dirty="0">
                <a:effectLst/>
                <a:latin typeface="標楷體" panose="03000509000000000000" pitchFamily="65" charset="-120"/>
                <a:ea typeface="標楷體" panose="03000509000000000000" pitchFamily="65" charset="-120"/>
              </a:rPr>
              <a:t>。</a:t>
            </a:r>
            <a:r>
              <a:rPr lang="en-US" altLang="zh-TW" sz="1400" kern="100" dirty="0">
                <a:effectLst/>
                <a:latin typeface="標楷體" panose="03000509000000000000" pitchFamily="65" charset="-120"/>
                <a:ea typeface="標楷體" panose="03000509000000000000" pitchFamily="65" charset="-120"/>
              </a:rPr>
              <a:t>D</a:t>
            </a:r>
            <a:r>
              <a:rPr lang="zh-TW" altLang="zh-TW" sz="1400" kern="100" dirty="0">
                <a:effectLst/>
                <a:latin typeface="標楷體" panose="03000509000000000000" pitchFamily="65" charset="-120"/>
                <a:ea typeface="標楷體" panose="03000509000000000000" pitchFamily="65" charset="-120"/>
              </a:rPr>
              <a:t>為原有設備之未折減餘額。</a:t>
            </a:r>
            <a:endParaRPr lang="zh-TW" altLang="zh-TW" sz="2000" kern="100" dirty="0">
              <a:effectLst/>
              <a:latin typeface="標楷體" panose="03000509000000000000" pitchFamily="65" charset="-120"/>
              <a:ea typeface="標楷體" panose="03000509000000000000" pitchFamily="65" charset="-120"/>
            </a:endParaRPr>
          </a:p>
          <a:p>
            <a:pPr marL="359410" indent="-359410" algn="just">
              <a:buNone/>
            </a:pPr>
            <a:r>
              <a:rPr lang="zh-TW" altLang="zh-TW" sz="1400" kern="100" dirty="0">
                <a:effectLst/>
                <a:latin typeface="標楷體" panose="03000509000000000000" pitchFamily="65" charset="-120"/>
                <a:ea typeface="標楷體" panose="03000509000000000000" pitchFamily="65" charset="-120"/>
              </a:rPr>
              <a:t>註</a:t>
            </a:r>
            <a:r>
              <a:rPr lang="en-US" altLang="zh-TW" sz="1400" kern="100" dirty="0">
                <a:effectLst/>
                <a:latin typeface="標楷體" panose="03000509000000000000" pitchFamily="65" charset="-120"/>
                <a:ea typeface="標楷體" panose="03000509000000000000" pitchFamily="65" charset="-120"/>
              </a:rPr>
              <a:t>6</a:t>
            </a:r>
            <a:r>
              <a:rPr lang="zh-TW" altLang="zh-TW" sz="1400" kern="100" dirty="0">
                <a:effectLst/>
                <a:latin typeface="標楷體" panose="03000509000000000000" pitchFamily="65" charset="-120"/>
                <a:ea typeface="標楷體" panose="03000509000000000000" pitchFamily="65" charset="-120"/>
              </a:rPr>
              <a:t>：若該設備已無殘值</a:t>
            </a:r>
            <a:r>
              <a:rPr lang="en-US" altLang="zh-TW" sz="1400" kern="100" dirty="0">
                <a:effectLst/>
                <a:latin typeface="標楷體" panose="03000509000000000000" pitchFamily="65" charset="-120"/>
                <a:ea typeface="標楷體" panose="03000509000000000000" pitchFamily="65" charset="-120"/>
              </a:rPr>
              <a:t>(</a:t>
            </a:r>
            <a:r>
              <a:rPr lang="zh-TW" altLang="zh-TW" sz="1400" kern="100" dirty="0">
                <a:effectLst/>
                <a:latin typeface="標楷體" panose="03000509000000000000" pitchFamily="65" charset="-120"/>
                <a:ea typeface="標楷體" panose="03000509000000000000" pitchFamily="65" charset="-120"/>
              </a:rPr>
              <a:t>未折減餘額為</a:t>
            </a:r>
            <a:r>
              <a:rPr lang="en-US" altLang="zh-TW" sz="1400" kern="100" dirty="0">
                <a:effectLst/>
                <a:latin typeface="標楷體" panose="03000509000000000000" pitchFamily="65" charset="-120"/>
                <a:ea typeface="標楷體" panose="03000509000000000000" pitchFamily="65" charset="-120"/>
              </a:rPr>
              <a:t>0)</a:t>
            </a:r>
            <a:r>
              <a:rPr lang="zh-TW" altLang="zh-TW" sz="1400" kern="100" dirty="0">
                <a:effectLst/>
                <a:latin typeface="標楷體" panose="03000509000000000000" pitchFamily="65" charset="-120"/>
                <a:ea typeface="標楷體" panose="03000509000000000000" pitchFamily="65" charset="-120"/>
              </a:rPr>
              <a:t>，則該設備不得列報設備使用費。</a:t>
            </a:r>
            <a:endParaRPr lang="zh-TW" altLang="zh-TW" sz="2000" kern="100" dirty="0">
              <a:effectLst/>
              <a:latin typeface="標楷體" panose="03000509000000000000" pitchFamily="65" charset="-120"/>
              <a:ea typeface="標楷體" panose="03000509000000000000" pitchFamily="65" charset="-120"/>
            </a:endParaRPr>
          </a:p>
          <a:p>
            <a:pPr marL="381000" indent="-381000">
              <a:buNone/>
            </a:pPr>
            <a:r>
              <a:rPr lang="zh-TW" altLang="zh-TW" sz="1400" kern="100" dirty="0">
                <a:effectLst/>
                <a:latin typeface="標楷體" panose="03000509000000000000" pitchFamily="65" charset="-120"/>
                <a:ea typeface="標楷體" panose="03000509000000000000" pitchFamily="65" charset="-120"/>
              </a:rPr>
              <a:t>註</a:t>
            </a:r>
            <a:r>
              <a:rPr lang="en-US" altLang="zh-TW" sz="1400" kern="100" dirty="0">
                <a:effectLst/>
                <a:latin typeface="標楷體" panose="03000509000000000000" pitchFamily="65" charset="-120"/>
                <a:ea typeface="標楷體" panose="03000509000000000000" pitchFamily="65" charset="-120"/>
              </a:rPr>
              <a:t>7</a:t>
            </a:r>
            <a:r>
              <a:rPr lang="zh-TW" altLang="zh-TW" sz="1400" kern="100" dirty="0">
                <a:effectLst/>
                <a:latin typeface="標楷體" panose="03000509000000000000" pitchFamily="65" charset="-120"/>
                <a:ea typeface="標楷體" panose="03000509000000000000" pitchFamily="65" charset="-120"/>
              </a:rPr>
              <a:t>：設備總數量與研發人數應相當。</a:t>
            </a:r>
            <a:endParaRPr lang="zh-TW" altLang="zh-TW" sz="2000" kern="100" dirty="0">
              <a:effectLst/>
              <a:latin typeface="標楷體" panose="03000509000000000000" pitchFamily="65" charset="-120"/>
              <a:ea typeface="標楷體" panose="03000509000000000000" pitchFamily="65" charset="-120"/>
            </a:endParaRPr>
          </a:p>
          <a:p>
            <a:pPr marL="381000" indent="-381000">
              <a:buNone/>
            </a:pPr>
            <a:r>
              <a:rPr lang="zh-TW" altLang="zh-TW" sz="1400" kern="100" dirty="0">
                <a:effectLst/>
                <a:latin typeface="標楷體" panose="03000509000000000000" pitchFamily="65" charset="-120"/>
                <a:ea typeface="標楷體" panose="03000509000000000000" pitchFamily="65" charset="-120"/>
              </a:rPr>
              <a:t>註</a:t>
            </a:r>
            <a:r>
              <a:rPr lang="en-US" altLang="zh-TW" sz="1400" kern="100" dirty="0">
                <a:effectLst/>
                <a:latin typeface="標楷體" panose="03000509000000000000" pitchFamily="65" charset="-120"/>
                <a:ea typeface="標楷體" panose="03000509000000000000" pitchFamily="65" charset="-120"/>
              </a:rPr>
              <a:t>8</a:t>
            </a:r>
            <a:r>
              <a:rPr lang="zh-TW" altLang="zh-TW" sz="1400" kern="100" dirty="0">
                <a:effectLst/>
                <a:latin typeface="標楷體" panose="03000509000000000000" pitchFamily="65" charset="-120"/>
                <a:ea typeface="標楷體" panose="03000509000000000000" pitchFamily="65" charset="-120"/>
              </a:rPr>
              <a:t>：設備若兼具研發及生產共用之情形，應依研發時程及投入比例作為使用費之計算基礎。</a:t>
            </a:r>
            <a:endParaRPr lang="zh-TW" altLang="zh-TW" sz="2000" kern="100" dirty="0">
              <a:effectLst/>
              <a:latin typeface="標楷體" panose="03000509000000000000" pitchFamily="65" charset="-120"/>
              <a:ea typeface="標楷體" panose="03000509000000000000" pitchFamily="65" charset="-120"/>
            </a:endParaRPr>
          </a:p>
          <a:p>
            <a:pPr marL="381000" indent="-381000">
              <a:buNone/>
            </a:pPr>
            <a:r>
              <a:rPr lang="zh-TW" altLang="zh-TW" sz="1400" kern="100" dirty="0">
                <a:effectLst/>
                <a:latin typeface="標楷體" panose="03000509000000000000" pitchFamily="65" charset="-120"/>
                <a:ea typeface="標楷體" panose="03000509000000000000" pitchFamily="65" charset="-120"/>
              </a:rPr>
              <a:t>註</a:t>
            </a:r>
            <a:r>
              <a:rPr lang="en-US" altLang="zh-TW" sz="1400" kern="100" dirty="0">
                <a:effectLst/>
                <a:latin typeface="標楷體" panose="03000509000000000000" pitchFamily="65" charset="-120"/>
                <a:ea typeface="標楷體" panose="03000509000000000000" pitchFamily="65" charset="-120"/>
              </a:rPr>
              <a:t>9</a:t>
            </a:r>
            <a:r>
              <a:rPr lang="zh-TW" altLang="zh-TW" sz="1400" kern="100" dirty="0">
                <a:effectLst/>
                <a:latin typeface="標楷體" panose="03000509000000000000" pitchFamily="65" charset="-120"/>
                <a:ea typeface="標楷體" panose="03000509000000000000" pitchFamily="65" charset="-120"/>
              </a:rPr>
              <a:t>：設備於保固期間內不得編列維護費。</a:t>
            </a:r>
            <a:endParaRPr lang="zh-TW" altLang="zh-TW" sz="2000" kern="100" dirty="0">
              <a:effectLst/>
              <a:latin typeface="標楷體" panose="03000509000000000000" pitchFamily="65" charset="-120"/>
              <a:ea typeface="標楷體" panose="03000509000000000000" pitchFamily="65" charset="-120"/>
            </a:endParaRPr>
          </a:p>
          <a:p>
            <a:pPr>
              <a:buNone/>
            </a:pPr>
            <a:r>
              <a:rPr lang="zh-TW" altLang="zh-TW" sz="1400" kern="100" dirty="0">
                <a:effectLst/>
                <a:latin typeface="標楷體" panose="03000509000000000000" pitchFamily="65" charset="-120"/>
                <a:ea typeface="標楷體" panose="03000509000000000000" pitchFamily="65" charset="-120"/>
              </a:rPr>
              <a:t>註</a:t>
            </a:r>
            <a:r>
              <a:rPr lang="en-US" altLang="zh-TW" sz="1400" kern="100" dirty="0">
                <a:effectLst/>
                <a:latin typeface="標楷體" panose="03000509000000000000" pitchFamily="65" charset="-120"/>
                <a:ea typeface="標楷體" panose="03000509000000000000" pitchFamily="65" charset="-120"/>
              </a:rPr>
              <a:t>10</a:t>
            </a:r>
            <a:r>
              <a:rPr lang="zh-TW" altLang="zh-TW" sz="1400" kern="100" dirty="0">
                <a:effectLst/>
                <a:latin typeface="標楷體" panose="03000509000000000000" pitchFamily="65" charset="-120"/>
                <a:ea typeface="標楷體" panose="03000509000000000000" pitchFamily="65" charset="-120"/>
              </a:rPr>
              <a:t>：設備維修所編列之維護費不得超過設備</a:t>
            </a:r>
            <a:r>
              <a:rPr lang="zh-TW" altLang="zh-TW" sz="1400" b="1" kern="100" dirty="0">
                <a:effectLst/>
                <a:latin typeface="標楷體" panose="03000509000000000000" pitchFamily="65" charset="-120"/>
                <a:ea typeface="標楷體" panose="03000509000000000000" pitchFamily="65" charset="-120"/>
              </a:rPr>
              <a:t>使</a:t>
            </a:r>
            <a:r>
              <a:rPr lang="zh-TW" altLang="zh-TW" sz="1400" kern="100" dirty="0">
                <a:effectLst/>
                <a:latin typeface="標楷體" panose="03000509000000000000" pitchFamily="65" charset="-120"/>
                <a:ea typeface="標楷體" panose="03000509000000000000" pitchFamily="65" charset="-120"/>
              </a:rPr>
              <a:t>用費之</a:t>
            </a:r>
            <a:r>
              <a:rPr lang="en-US" altLang="zh-TW" sz="1400" kern="100" dirty="0">
                <a:effectLst/>
                <a:latin typeface="標楷體" panose="03000509000000000000" pitchFamily="65" charset="-120"/>
                <a:ea typeface="標楷體" panose="03000509000000000000" pitchFamily="65" charset="-120"/>
              </a:rPr>
              <a:t>5%</a:t>
            </a:r>
            <a:r>
              <a:rPr lang="zh-TW" altLang="zh-TW" sz="1400" kern="100" dirty="0">
                <a:effectLst/>
                <a:latin typeface="標楷體" panose="03000509000000000000" pitchFamily="65" charset="-120"/>
                <a:ea typeface="標楷體" panose="03000509000000000000" pitchFamily="65" charset="-120"/>
              </a:rPr>
              <a:t>。</a:t>
            </a:r>
            <a:endParaRPr lang="zh-TW" altLang="zh-TW" sz="2000" kern="100" dirty="0">
              <a:effectLst/>
              <a:latin typeface="標楷體" panose="03000509000000000000" pitchFamily="65" charset="-120"/>
              <a:ea typeface="標楷體" panose="03000509000000000000" pitchFamily="65" charset="-120"/>
            </a:endParaRPr>
          </a:p>
          <a:p>
            <a:pPr marL="381000" indent="-381000" algn="just">
              <a:buNone/>
            </a:pPr>
            <a:r>
              <a:rPr lang="zh-TW" altLang="zh-TW" sz="1400" kern="100" dirty="0">
                <a:effectLst/>
                <a:latin typeface="標楷體" panose="03000509000000000000" pitchFamily="65" charset="-120"/>
                <a:ea typeface="標楷體" panose="03000509000000000000" pitchFamily="65" charset="-120"/>
              </a:rPr>
              <a:t>註</a:t>
            </a:r>
            <a:r>
              <a:rPr lang="en-US" altLang="zh-TW" sz="1400" kern="100" dirty="0">
                <a:effectLst/>
                <a:latin typeface="標楷體" panose="03000509000000000000" pitchFamily="65" charset="-120"/>
                <a:ea typeface="標楷體" panose="03000509000000000000" pitchFamily="65" charset="-120"/>
              </a:rPr>
              <a:t>11</a:t>
            </a:r>
            <a:r>
              <a:rPr lang="zh-TW" altLang="zh-TW" sz="1400" kern="100" dirty="0">
                <a:effectLst/>
                <a:latin typeface="標楷體" panose="03000509000000000000" pitchFamily="65" charset="-120"/>
                <a:ea typeface="標楷體" panose="03000509000000000000" pitchFamily="65" charset="-120"/>
              </a:rPr>
              <a:t>：設備維護若與供應商或其他提供維護勞務廠商簽訂年度維護合約者，其維護費則依維護合約每月之維護費按該設備使用於專案計畫之比例編列。</a:t>
            </a:r>
            <a:endParaRPr lang="zh-TW" altLang="zh-TW" sz="2000" kern="100" dirty="0">
              <a:effectLst/>
              <a:latin typeface="標楷體" panose="03000509000000000000" pitchFamily="65" charset="-120"/>
              <a:ea typeface="標楷體" panose="03000509000000000000" pitchFamily="65" charset="-120"/>
            </a:endParaRPr>
          </a:p>
          <a:p>
            <a:pPr marL="381000" indent="-381000" algn="just">
              <a:buNone/>
            </a:pPr>
            <a:r>
              <a:rPr lang="zh-TW" altLang="zh-TW" sz="1400" kern="100" dirty="0">
                <a:effectLst/>
                <a:latin typeface="標楷體" panose="03000509000000000000" pitchFamily="65" charset="-120"/>
                <a:ea typeface="標楷體" panose="03000509000000000000" pitchFamily="65" charset="-120"/>
              </a:rPr>
              <a:t>註</a:t>
            </a:r>
            <a:r>
              <a:rPr lang="en-US" altLang="zh-TW" sz="1400" kern="100" dirty="0">
                <a:effectLst/>
                <a:latin typeface="標楷體" panose="03000509000000000000" pitchFamily="65" charset="-120"/>
                <a:ea typeface="標楷體" panose="03000509000000000000" pitchFamily="65" charset="-120"/>
              </a:rPr>
              <a:t>12</a:t>
            </a:r>
            <a:r>
              <a:rPr lang="zh-TW" altLang="zh-TW" sz="1400" kern="100" dirty="0">
                <a:effectLst/>
                <a:latin typeface="標楷體" panose="03000509000000000000" pitchFamily="65" charset="-120"/>
                <a:ea typeface="標楷體" panose="03000509000000000000" pitchFamily="65" charset="-120"/>
              </a:rPr>
              <a:t>：請檢附會計師簽證之公司財產目錄清冊。</a:t>
            </a:r>
            <a:endParaRPr lang="zh-TW" altLang="zh-TW" sz="2000" kern="100" dirty="0">
              <a:effectLst/>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38530762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EEF97890-F14A-30E3-A892-9A2B0DB77EC2}"/>
            </a:ext>
          </a:extLst>
        </p:cNvPr>
        <p:cNvGrpSpPr/>
        <p:nvPr/>
      </p:nvGrpSpPr>
      <p:grpSpPr>
        <a:xfrm>
          <a:off x="0" y="0"/>
          <a:ext cx="0" cy="0"/>
          <a:chOff x="0" y="0"/>
          <a:chExt cx="0" cy="0"/>
        </a:xfrm>
      </p:grpSpPr>
      <p:sp>
        <p:nvSpPr>
          <p:cNvPr id="146" name="Google Shape;146;p10">
            <a:extLst>
              <a:ext uri="{FF2B5EF4-FFF2-40B4-BE49-F238E27FC236}">
                <a16:creationId xmlns:a16="http://schemas.microsoft.com/office/drawing/2014/main" id="{289B825B-D161-7DB3-21F4-A4958C41C804}"/>
              </a:ext>
            </a:extLst>
          </p:cNvPr>
          <p:cNvSpPr txBox="1">
            <a:spLocks noGrp="1"/>
          </p:cNvSpPr>
          <p:nvPr>
            <p:ph type="title"/>
          </p:nvPr>
        </p:nvSpPr>
        <p:spPr>
          <a:xfrm>
            <a:off x="0" y="0"/>
            <a:ext cx="10515600" cy="636104"/>
          </a:xfrm>
          <a:prstGeom prst="rect">
            <a:avLst/>
          </a:prstGeom>
          <a:noFill/>
          <a:ln>
            <a:noFill/>
          </a:ln>
        </p:spPr>
        <p:txBody>
          <a:bodyPr spcFirstLastPara="1" wrap="square" lIns="91425" tIns="45700" rIns="91425" bIns="45700" anchor="ctr" anchorCtr="0">
            <a:normAutofit/>
          </a:bodyPr>
          <a:lstStyle/>
          <a:p>
            <a:pPr>
              <a:lnSpc>
                <a:spcPts val="4000"/>
              </a:lnSpc>
            </a:pPr>
            <a:r>
              <a:rPr lang="zh-TW" altLang="en-US" sz="3600" b="1" dirty="0">
                <a:solidFill>
                  <a:schemeClr val="tx1"/>
                </a:solidFill>
                <a:latin typeface="標楷體" panose="03000509000000000000" pitchFamily="65" charset="-120"/>
                <a:ea typeface="標楷體" panose="03000509000000000000" pitchFamily="65" charset="-120"/>
              </a:rPr>
              <a:t>伍、經費分配</a:t>
            </a:r>
            <a:r>
              <a:rPr lang="en-US" altLang="zh-TW" sz="3600" b="1" dirty="0">
                <a:solidFill>
                  <a:schemeClr val="tx1"/>
                </a:solidFill>
                <a:latin typeface="標楷體" panose="03000509000000000000" pitchFamily="65" charset="-120"/>
                <a:ea typeface="標楷體" panose="03000509000000000000" pitchFamily="65" charset="-120"/>
              </a:rPr>
              <a:t>-</a:t>
            </a:r>
            <a:r>
              <a:rPr lang="zh-TW" altLang="en-US" sz="3600" b="1" dirty="0">
                <a:solidFill>
                  <a:schemeClr val="tx1"/>
                </a:solidFill>
                <a:latin typeface="標楷體" panose="03000509000000000000" pitchFamily="65" charset="-120"/>
                <a:ea typeface="標楷體" panose="03000509000000000000" pitchFamily="65" charset="-120"/>
              </a:rPr>
              <a:t>技術引進及委託研究費</a:t>
            </a:r>
            <a:endParaRPr lang="en-US" altLang="zh-TW" sz="3600" b="1" dirty="0">
              <a:solidFill>
                <a:schemeClr val="tx1"/>
              </a:solidFill>
              <a:latin typeface="標楷體" panose="03000509000000000000" pitchFamily="65" charset="-120"/>
              <a:ea typeface="標楷體" panose="03000509000000000000" pitchFamily="65" charset="-120"/>
            </a:endParaRPr>
          </a:p>
        </p:txBody>
      </p:sp>
      <p:sp>
        <p:nvSpPr>
          <p:cNvPr id="4" name="文字方塊 3">
            <a:extLst>
              <a:ext uri="{FF2B5EF4-FFF2-40B4-BE49-F238E27FC236}">
                <a16:creationId xmlns:a16="http://schemas.microsoft.com/office/drawing/2014/main" id="{C0F75439-7E12-9AB9-D5BB-93A981019CD4}"/>
              </a:ext>
            </a:extLst>
          </p:cNvPr>
          <p:cNvSpPr txBox="1"/>
          <p:nvPr/>
        </p:nvSpPr>
        <p:spPr>
          <a:xfrm>
            <a:off x="10515600" y="433209"/>
            <a:ext cx="1676399" cy="307777"/>
          </a:xfrm>
          <a:prstGeom prst="rect">
            <a:avLst/>
          </a:prstGeom>
          <a:noFill/>
        </p:spPr>
        <p:txBody>
          <a:bodyPr wrap="square">
            <a:spAutoFit/>
          </a:bodyPr>
          <a:lstStyle/>
          <a:p>
            <a:r>
              <a:rPr lang="zh-TW" altLang="zh-TW" sz="1400" dirty="0">
                <a:effectLst/>
                <a:latin typeface="標楷體" panose="03000509000000000000" pitchFamily="65" charset="-120"/>
                <a:ea typeface="標楷體" panose="03000509000000000000" pitchFamily="65" charset="-120"/>
                <a:cs typeface="Times New Roman" panose="02020603050405020304" pitchFamily="18" charset="0"/>
              </a:rPr>
              <a:t>金額單位：仟元</a:t>
            </a:r>
            <a:endParaRPr lang="zh-TW" altLang="en-US" dirty="0">
              <a:latin typeface="標楷體" panose="03000509000000000000" pitchFamily="65" charset="-120"/>
              <a:ea typeface="標楷體" panose="03000509000000000000" pitchFamily="65" charset="-120"/>
            </a:endParaRPr>
          </a:p>
        </p:txBody>
      </p:sp>
      <p:graphicFrame>
        <p:nvGraphicFramePr>
          <p:cNvPr id="2" name="表格 1">
            <a:extLst>
              <a:ext uri="{FF2B5EF4-FFF2-40B4-BE49-F238E27FC236}">
                <a16:creationId xmlns:a16="http://schemas.microsoft.com/office/drawing/2014/main" id="{A816C064-FE97-A5FC-3BD5-4A8451B1CBAF}"/>
              </a:ext>
            </a:extLst>
          </p:cNvPr>
          <p:cNvGraphicFramePr>
            <a:graphicFrameLocks noGrp="1"/>
          </p:cNvGraphicFramePr>
          <p:nvPr>
            <p:extLst>
              <p:ext uri="{D42A27DB-BD31-4B8C-83A1-F6EECF244321}">
                <p14:modId xmlns:p14="http://schemas.microsoft.com/office/powerpoint/2010/main" val="2265963527"/>
              </p:ext>
            </p:extLst>
          </p:nvPr>
        </p:nvGraphicFramePr>
        <p:xfrm>
          <a:off x="424068" y="845869"/>
          <a:ext cx="11463131" cy="3242310"/>
        </p:xfrm>
        <a:graphic>
          <a:graphicData uri="http://schemas.openxmlformats.org/drawingml/2006/table">
            <a:tbl>
              <a:tblPr firstRow="1" firstCol="1" bandRow="1">
                <a:tableStyleId>{A4378E2A-9E11-460F-A665-C2A1293DEE22}</a:tableStyleId>
              </a:tblPr>
              <a:tblGrid>
                <a:gridCol w="2072998">
                  <a:extLst>
                    <a:ext uri="{9D8B030D-6E8A-4147-A177-3AD203B41FA5}">
                      <a16:colId xmlns:a16="http://schemas.microsoft.com/office/drawing/2014/main" val="771041906"/>
                    </a:ext>
                  </a:extLst>
                </a:gridCol>
                <a:gridCol w="1124552">
                  <a:extLst>
                    <a:ext uri="{9D8B030D-6E8A-4147-A177-3AD203B41FA5}">
                      <a16:colId xmlns:a16="http://schemas.microsoft.com/office/drawing/2014/main" val="2647622971"/>
                    </a:ext>
                  </a:extLst>
                </a:gridCol>
                <a:gridCol w="3856685">
                  <a:extLst>
                    <a:ext uri="{9D8B030D-6E8A-4147-A177-3AD203B41FA5}">
                      <a16:colId xmlns:a16="http://schemas.microsoft.com/office/drawing/2014/main" val="3412205805"/>
                    </a:ext>
                  </a:extLst>
                </a:gridCol>
                <a:gridCol w="2717037">
                  <a:extLst>
                    <a:ext uri="{9D8B030D-6E8A-4147-A177-3AD203B41FA5}">
                      <a16:colId xmlns:a16="http://schemas.microsoft.com/office/drawing/2014/main" val="2390728086"/>
                    </a:ext>
                  </a:extLst>
                </a:gridCol>
                <a:gridCol w="1691859">
                  <a:extLst>
                    <a:ext uri="{9D8B030D-6E8A-4147-A177-3AD203B41FA5}">
                      <a16:colId xmlns:a16="http://schemas.microsoft.com/office/drawing/2014/main" val="3242987743"/>
                    </a:ext>
                  </a:extLst>
                </a:gridCol>
              </a:tblGrid>
              <a:tr h="361950">
                <a:tc>
                  <a:txBody>
                    <a:bodyPr/>
                    <a:lstStyle/>
                    <a:p>
                      <a:pPr algn="ctr">
                        <a:buNone/>
                      </a:pPr>
                      <a:r>
                        <a:rPr lang="zh-TW" sz="1800" kern="100" dirty="0">
                          <a:effectLst/>
                          <a:latin typeface="標楷體" panose="03000509000000000000" pitchFamily="65" charset="-120"/>
                          <a:ea typeface="標楷體" panose="03000509000000000000" pitchFamily="65" charset="-120"/>
                        </a:rPr>
                        <a:t>項目</a:t>
                      </a:r>
                    </a:p>
                    <a:p>
                      <a:pPr>
                        <a:buNone/>
                      </a:pPr>
                      <a:r>
                        <a:rPr lang="en-US" sz="1800" kern="100" dirty="0">
                          <a:effectLst/>
                          <a:latin typeface="標楷體" panose="03000509000000000000" pitchFamily="65" charset="-120"/>
                          <a:ea typeface="標楷體" panose="03000509000000000000" pitchFamily="65" charset="-120"/>
                        </a:rPr>
                        <a:t> (</a:t>
                      </a:r>
                      <a:r>
                        <a:rPr lang="zh-TW" sz="1800" kern="100" dirty="0">
                          <a:effectLst/>
                          <a:latin typeface="標楷體" panose="03000509000000000000" pitchFamily="65" charset="-120"/>
                          <a:ea typeface="標楷體" panose="03000509000000000000" pitchFamily="65" charset="-120"/>
                        </a:rPr>
                        <a:t>請自行加行列出所有案件資料</a:t>
                      </a:r>
                      <a:r>
                        <a:rPr lang="en-US" sz="1800" kern="100" dirty="0">
                          <a:effectLst/>
                          <a:latin typeface="標楷體" panose="03000509000000000000" pitchFamily="65" charset="-120"/>
                          <a:ea typeface="標楷體" panose="03000509000000000000" pitchFamily="65" charset="-120"/>
                        </a:rPr>
                        <a:t>)</a:t>
                      </a:r>
                      <a:endParaRPr lang="zh-TW" sz="1800" kern="100" dirty="0">
                        <a:effectLst/>
                        <a:latin typeface="標楷體" panose="03000509000000000000" pitchFamily="65" charset="-120"/>
                        <a:ea typeface="標楷體" panose="03000509000000000000" pitchFamily="65" charset="-120"/>
                      </a:endParaRPr>
                    </a:p>
                  </a:txBody>
                  <a:tcPr marL="17780" marR="17780" marT="0" marB="0" anchor="ctr"/>
                </a:tc>
                <a:tc>
                  <a:txBody>
                    <a:bodyPr/>
                    <a:lstStyle/>
                    <a:p>
                      <a:pPr algn="ctr">
                        <a:buNone/>
                      </a:pPr>
                      <a:r>
                        <a:rPr lang="zh-TW" sz="1800" kern="100">
                          <a:effectLst/>
                          <a:latin typeface="標楷體" panose="03000509000000000000" pitchFamily="65" charset="-120"/>
                          <a:ea typeface="標楷體" panose="03000509000000000000" pitchFamily="65" charset="-120"/>
                        </a:rPr>
                        <a:t>期間</a:t>
                      </a:r>
                    </a:p>
                  </a:txBody>
                  <a:tcPr marL="17780" marR="17780" marT="0" marB="0" anchor="ctr"/>
                </a:tc>
                <a:tc>
                  <a:txBody>
                    <a:bodyPr/>
                    <a:lstStyle/>
                    <a:p>
                      <a:pPr algn="ctr">
                        <a:buNone/>
                      </a:pPr>
                      <a:r>
                        <a:rPr lang="zh-TW" sz="1800" kern="100">
                          <a:effectLst/>
                          <a:latin typeface="標楷體" panose="03000509000000000000" pitchFamily="65" charset="-120"/>
                          <a:ea typeface="標楷體" panose="03000509000000000000" pitchFamily="65" charset="-120"/>
                        </a:rPr>
                        <a:t>委託項目名稱及內容簡介</a:t>
                      </a:r>
                    </a:p>
                  </a:txBody>
                  <a:tcPr marL="17780" marR="17780" marT="0" marB="0" anchor="ctr"/>
                </a:tc>
                <a:tc>
                  <a:txBody>
                    <a:bodyPr/>
                    <a:lstStyle/>
                    <a:p>
                      <a:pPr algn="ctr">
                        <a:buNone/>
                      </a:pPr>
                      <a:r>
                        <a:rPr lang="zh-TW" sz="1800" kern="100">
                          <a:effectLst/>
                          <a:latin typeface="標楷體" panose="03000509000000000000" pitchFamily="65" charset="-120"/>
                          <a:ea typeface="標楷體" panose="03000509000000000000" pitchFamily="65" charset="-120"/>
                        </a:rPr>
                        <a:t>委託對象</a:t>
                      </a:r>
                    </a:p>
                  </a:txBody>
                  <a:tcPr marL="17780" marR="17780" marT="0" marB="0" anchor="ctr"/>
                </a:tc>
                <a:tc>
                  <a:txBody>
                    <a:bodyPr/>
                    <a:lstStyle/>
                    <a:p>
                      <a:pPr algn="ctr">
                        <a:buNone/>
                      </a:pPr>
                      <a:r>
                        <a:rPr lang="zh-TW" sz="1800" kern="100">
                          <a:effectLst/>
                          <a:latin typeface="標楷體" panose="03000509000000000000" pitchFamily="65" charset="-120"/>
                          <a:ea typeface="標楷體" panose="03000509000000000000" pitchFamily="65" charset="-120"/>
                        </a:rPr>
                        <a:t>金額</a:t>
                      </a:r>
                    </a:p>
                  </a:txBody>
                  <a:tcPr marL="17780" marR="17780" marT="0" marB="0" anchor="ctr"/>
                </a:tc>
                <a:extLst>
                  <a:ext uri="{0D108BD9-81ED-4DB2-BD59-A6C34878D82A}">
                    <a16:rowId xmlns:a16="http://schemas.microsoft.com/office/drawing/2014/main" val="2333902464"/>
                  </a:ext>
                </a:extLst>
              </a:tr>
              <a:tr h="361950">
                <a:tc>
                  <a:txBody>
                    <a:bodyPr/>
                    <a:lstStyle/>
                    <a:p>
                      <a:pPr>
                        <a:buNone/>
                      </a:pPr>
                      <a:r>
                        <a:rPr lang="en-US" sz="1800" kern="100">
                          <a:effectLst/>
                          <a:latin typeface="標楷體" panose="03000509000000000000" pitchFamily="65" charset="-120"/>
                          <a:ea typeface="標楷體" panose="03000509000000000000" pitchFamily="65" charset="-120"/>
                        </a:rPr>
                        <a:t>1.</a:t>
                      </a:r>
                      <a:r>
                        <a:rPr lang="zh-TW" sz="1800" kern="100">
                          <a:effectLst/>
                          <a:latin typeface="標楷體" panose="03000509000000000000" pitchFamily="65" charset="-120"/>
                          <a:ea typeface="標楷體" panose="03000509000000000000" pitchFamily="65" charset="-120"/>
                        </a:rPr>
                        <a:t>技術或智慧財產權購買費</a:t>
                      </a:r>
                    </a:p>
                  </a:txBody>
                  <a:tcPr marL="17780" marR="17780" marT="0" marB="0" anchor="ctr"/>
                </a:tc>
                <a:tc>
                  <a:txBody>
                    <a:bodyPr/>
                    <a:lstStyle/>
                    <a:p>
                      <a:pPr algn="ctr">
                        <a:buNone/>
                      </a:pPr>
                      <a:r>
                        <a:rPr lang="en-US" sz="1800" kern="100">
                          <a:effectLst/>
                          <a:latin typeface="標楷體" panose="03000509000000000000" pitchFamily="65" charset="-120"/>
                          <a:ea typeface="標楷體" panose="03000509000000000000" pitchFamily="65" charset="-120"/>
                        </a:rPr>
                        <a:t> </a:t>
                      </a:r>
                      <a:endParaRPr lang="zh-TW" sz="1800" kern="100">
                        <a:effectLst/>
                        <a:latin typeface="標楷體" panose="03000509000000000000" pitchFamily="65" charset="-120"/>
                        <a:ea typeface="標楷體" panose="03000509000000000000" pitchFamily="65" charset="-120"/>
                      </a:endParaRPr>
                    </a:p>
                  </a:txBody>
                  <a:tcPr marL="17780" marR="17780" marT="0" marB="0" anchor="ctr"/>
                </a:tc>
                <a:tc>
                  <a:txBody>
                    <a:bodyPr/>
                    <a:lstStyle/>
                    <a:p>
                      <a:pPr>
                        <a:lnSpc>
                          <a:spcPct val="150000"/>
                        </a:lnSpc>
                        <a:buNone/>
                      </a:pPr>
                      <a:r>
                        <a:rPr lang="en-US" sz="1800" kern="100">
                          <a:effectLst/>
                          <a:latin typeface="標楷體" panose="03000509000000000000" pitchFamily="65" charset="-120"/>
                          <a:ea typeface="標楷體" panose="03000509000000000000" pitchFamily="65" charset="-120"/>
                        </a:rPr>
                        <a:t>*</a:t>
                      </a:r>
                      <a:r>
                        <a:rPr lang="zh-TW" sz="1800" kern="100">
                          <a:effectLst/>
                          <a:latin typeface="標楷體" panose="03000509000000000000" pitchFamily="65" charset="-120"/>
                          <a:ea typeface="標楷體" panose="03000509000000000000" pitchFamily="65" charset="-120"/>
                        </a:rPr>
                        <a:t>技術引進名稱：</a:t>
                      </a:r>
                    </a:p>
                    <a:p>
                      <a:pPr>
                        <a:buNone/>
                      </a:pPr>
                      <a:r>
                        <a:rPr lang="en-US" sz="1800" kern="100">
                          <a:effectLst/>
                          <a:latin typeface="標楷體" panose="03000509000000000000" pitchFamily="65" charset="-120"/>
                          <a:ea typeface="標楷體" panose="03000509000000000000" pitchFamily="65" charset="-120"/>
                        </a:rPr>
                        <a:t>*</a:t>
                      </a:r>
                      <a:r>
                        <a:rPr lang="zh-TW" sz="1800" kern="100">
                          <a:effectLst/>
                          <a:latin typeface="標楷體" panose="03000509000000000000" pitchFamily="65" charset="-120"/>
                          <a:ea typeface="標楷體" panose="03000509000000000000" pitchFamily="65" charset="-120"/>
                        </a:rPr>
                        <a:t>技術引進內容說明：</a:t>
                      </a:r>
                    </a:p>
                  </a:txBody>
                  <a:tcPr marL="17780" marR="17780" marT="0" marB="0" anchor="ctr"/>
                </a:tc>
                <a:tc>
                  <a:txBody>
                    <a:bodyPr/>
                    <a:lstStyle/>
                    <a:p>
                      <a:pPr algn="ctr">
                        <a:buNone/>
                      </a:pPr>
                      <a:r>
                        <a:rPr lang="en-US" sz="1800" kern="100">
                          <a:effectLst/>
                          <a:latin typeface="標楷體" panose="03000509000000000000" pitchFamily="65" charset="-120"/>
                          <a:ea typeface="標楷體" panose="03000509000000000000" pitchFamily="65" charset="-120"/>
                        </a:rPr>
                        <a:t> </a:t>
                      </a:r>
                      <a:endParaRPr lang="zh-TW" sz="1800" kern="100">
                        <a:effectLst/>
                        <a:latin typeface="標楷體" panose="03000509000000000000" pitchFamily="65" charset="-120"/>
                        <a:ea typeface="標楷體" panose="03000509000000000000" pitchFamily="65" charset="-120"/>
                      </a:endParaRPr>
                    </a:p>
                  </a:txBody>
                  <a:tcPr marL="17780" marR="17780" marT="0" marB="0" anchor="ctr"/>
                </a:tc>
                <a:tc>
                  <a:txBody>
                    <a:bodyPr/>
                    <a:lstStyle/>
                    <a:p>
                      <a:pPr algn="ctr">
                        <a:buNone/>
                      </a:pPr>
                      <a:r>
                        <a:rPr lang="en-US" sz="1800" kern="100">
                          <a:effectLst/>
                          <a:latin typeface="標楷體" panose="03000509000000000000" pitchFamily="65" charset="-120"/>
                          <a:ea typeface="標楷體" panose="03000509000000000000" pitchFamily="65" charset="-120"/>
                        </a:rPr>
                        <a:t> </a:t>
                      </a:r>
                      <a:endParaRPr lang="zh-TW" sz="1800" kern="100">
                        <a:effectLst/>
                        <a:latin typeface="標楷體" panose="03000509000000000000" pitchFamily="65" charset="-120"/>
                        <a:ea typeface="標楷體" panose="03000509000000000000" pitchFamily="65" charset="-120"/>
                      </a:endParaRPr>
                    </a:p>
                  </a:txBody>
                  <a:tcPr marL="17780" marR="17780" marT="0" marB="0" anchor="ctr"/>
                </a:tc>
                <a:extLst>
                  <a:ext uri="{0D108BD9-81ED-4DB2-BD59-A6C34878D82A}">
                    <a16:rowId xmlns:a16="http://schemas.microsoft.com/office/drawing/2014/main" val="495656331"/>
                  </a:ext>
                </a:extLst>
              </a:tr>
              <a:tr h="361950">
                <a:tc>
                  <a:txBody>
                    <a:bodyPr/>
                    <a:lstStyle/>
                    <a:p>
                      <a:pPr algn="ctr">
                        <a:buNone/>
                      </a:pPr>
                      <a:r>
                        <a:rPr lang="en-US" sz="1800" kern="100">
                          <a:effectLst/>
                          <a:latin typeface="標楷體" panose="03000509000000000000" pitchFamily="65" charset="-120"/>
                          <a:ea typeface="標楷體" panose="03000509000000000000" pitchFamily="65" charset="-120"/>
                        </a:rPr>
                        <a:t>2.</a:t>
                      </a:r>
                      <a:r>
                        <a:rPr lang="zh-TW" sz="1800" kern="100">
                          <a:effectLst/>
                          <a:latin typeface="標楷體" panose="03000509000000000000" pitchFamily="65" charset="-120"/>
                          <a:ea typeface="標楷體" panose="03000509000000000000" pitchFamily="65" charset="-120"/>
                        </a:rPr>
                        <a:t>委託研究費</a:t>
                      </a:r>
                    </a:p>
                  </a:txBody>
                  <a:tcPr marL="17780" marR="17780" marT="0" marB="0" anchor="ctr"/>
                </a:tc>
                <a:tc>
                  <a:txBody>
                    <a:bodyPr/>
                    <a:lstStyle/>
                    <a:p>
                      <a:pPr algn="ctr">
                        <a:buNone/>
                      </a:pPr>
                      <a:r>
                        <a:rPr lang="en-US" sz="1800" kern="100">
                          <a:effectLst/>
                          <a:latin typeface="標楷體" panose="03000509000000000000" pitchFamily="65" charset="-120"/>
                          <a:ea typeface="標楷體" panose="03000509000000000000" pitchFamily="65" charset="-120"/>
                        </a:rPr>
                        <a:t> </a:t>
                      </a:r>
                      <a:endParaRPr lang="zh-TW" sz="1800" kern="100">
                        <a:effectLst/>
                        <a:latin typeface="標楷體" panose="03000509000000000000" pitchFamily="65" charset="-120"/>
                        <a:ea typeface="標楷體" panose="03000509000000000000" pitchFamily="65" charset="-120"/>
                      </a:endParaRPr>
                    </a:p>
                  </a:txBody>
                  <a:tcPr marL="17780" marR="17780" marT="0" marB="0" anchor="ctr"/>
                </a:tc>
                <a:tc>
                  <a:txBody>
                    <a:bodyPr/>
                    <a:lstStyle/>
                    <a:p>
                      <a:pPr>
                        <a:lnSpc>
                          <a:spcPct val="150000"/>
                        </a:lnSpc>
                        <a:buNone/>
                      </a:pPr>
                      <a:r>
                        <a:rPr lang="en-US" sz="1800" kern="100">
                          <a:effectLst/>
                          <a:latin typeface="標楷體" panose="03000509000000000000" pitchFamily="65" charset="-120"/>
                          <a:ea typeface="標楷體" panose="03000509000000000000" pitchFamily="65" charset="-120"/>
                        </a:rPr>
                        <a:t>*</a:t>
                      </a:r>
                      <a:r>
                        <a:rPr lang="zh-TW" sz="1800" kern="100">
                          <a:effectLst/>
                          <a:latin typeface="標楷體" panose="03000509000000000000" pitchFamily="65" charset="-120"/>
                          <a:ea typeface="標楷體" panose="03000509000000000000" pitchFamily="65" charset="-120"/>
                        </a:rPr>
                        <a:t>委託名稱：</a:t>
                      </a:r>
                    </a:p>
                    <a:p>
                      <a:pPr>
                        <a:buNone/>
                      </a:pPr>
                      <a:r>
                        <a:rPr lang="en-US" sz="1800" kern="100">
                          <a:effectLst/>
                          <a:latin typeface="標楷體" panose="03000509000000000000" pitchFamily="65" charset="-120"/>
                          <a:ea typeface="標楷體" panose="03000509000000000000" pitchFamily="65" charset="-120"/>
                        </a:rPr>
                        <a:t>*</a:t>
                      </a:r>
                      <a:r>
                        <a:rPr lang="zh-TW" sz="1800" kern="100">
                          <a:effectLst/>
                          <a:latin typeface="標楷體" panose="03000509000000000000" pitchFamily="65" charset="-120"/>
                          <a:ea typeface="標楷體" panose="03000509000000000000" pitchFamily="65" charset="-120"/>
                        </a:rPr>
                        <a:t>委託內容說明：</a:t>
                      </a:r>
                    </a:p>
                  </a:txBody>
                  <a:tcPr marL="17780" marR="17780" marT="0" marB="0" anchor="ctr"/>
                </a:tc>
                <a:tc>
                  <a:txBody>
                    <a:bodyPr/>
                    <a:lstStyle/>
                    <a:p>
                      <a:pPr algn="ctr">
                        <a:buNone/>
                      </a:pPr>
                      <a:r>
                        <a:rPr lang="en-US" sz="1800" kern="100">
                          <a:effectLst/>
                          <a:latin typeface="標楷體" panose="03000509000000000000" pitchFamily="65" charset="-120"/>
                          <a:ea typeface="標楷體" panose="03000509000000000000" pitchFamily="65" charset="-120"/>
                        </a:rPr>
                        <a:t> </a:t>
                      </a:r>
                      <a:endParaRPr lang="zh-TW" sz="1800" kern="100">
                        <a:effectLst/>
                        <a:latin typeface="標楷體" panose="03000509000000000000" pitchFamily="65" charset="-120"/>
                        <a:ea typeface="標楷體" panose="03000509000000000000" pitchFamily="65" charset="-120"/>
                      </a:endParaRPr>
                    </a:p>
                  </a:txBody>
                  <a:tcPr marL="17780" marR="17780" marT="0" marB="0" anchor="ctr"/>
                </a:tc>
                <a:tc>
                  <a:txBody>
                    <a:bodyPr/>
                    <a:lstStyle/>
                    <a:p>
                      <a:pPr algn="ctr">
                        <a:buNone/>
                      </a:pPr>
                      <a:r>
                        <a:rPr lang="en-US" sz="1800" kern="100">
                          <a:effectLst/>
                          <a:latin typeface="標楷體" panose="03000509000000000000" pitchFamily="65" charset="-120"/>
                          <a:ea typeface="標楷體" panose="03000509000000000000" pitchFamily="65" charset="-120"/>
                        </a:rPr>
                        <a:t> </a:t>
                      </a:r>
                      <a:endParaRPr lang="zh-TW" sz="1800" kern="100">
                        <a:effectLst/>
                        <a:latin typeface="標楷體" panose="03000509000000000000" pitchFamily="65" charset="-120"/>
                        <a:ea typeface="標楷體" panose="03000509000000000000" pitchFamily="65" charset="-120"/>
                      </a:endParaRPr>
                    </a:p>
                  </a:txBody>
                  <a:tcPr marL="17780" marR="17780" marT="0" marB="0" anchor="ctr"/>
                </a:tc>
                <a:extLst>
                  <a:ext uri="{0D108BD9-81ED-4DB2-BD59-A6C34878D82A}">
                    <a16:rowId xmlns:a16="http://schemas.microsoft.com/office/drawing/2014/main" val="2332196865"/>
                  </a:ext>
                </a:extLst>
              </a:tr>
              <a:tr h="361950">
                <a:tc>
                  <a:txBody>
                    <a:bodyPr/>
                    <a:lstStyle/>
                    <a:p>
                      <a:pPr algn="ctr">
                        <a:buNone/>
                      </a:pPr>
                      <a:r>
                        <a:rPr lang="en-US" sz="1800" kern="100">
                          <a:effectLst/>
                          <a:latin typeface="標楷體" panose="03000509000000000000" pitchFamily="65" charset="-120"/>
                          <a:ea typeface="標楷體" panose="03000509000000000000" pitchFamily="65" charset="-120"/>
                        </a:rPr>
                        <a:t>3.</a:t>
                      </a:r>
                      <a:r>
                        <a:rPr lang="zh-TW" sz="1800" kern="100">
                          <a:effectLst/>
                          <a:latin typeface="標楷體" panose="03000509000000000000" pitchFamily="65" charset="-120"/>
                          <a:ea typeface="標楷體" panose="03000509000000000000" pitchFamily="65" charset="-120"/>
                        </a:rPr>
                        <a:t>委託勞務費</a:t>
                      </a:r>
                    </a:p>
                  </a:txBody>
                  <a:tcPr marL="17780" marR="17780" marT="0" marB="0" anchor="ctr"/>
                </a:tc>
                <a:tc>
                  <a:txBody>
                    <a:bodyPr/>
                    <a:lstStyle/>
                    <a:p>
                      <a:pPr algn="ctr">
                        <a:buNone/>
                      </a:pPr>
                      <a:r>
                        <a:rPr lang="en-US" sz="1800" kern="100">
                          <a:effectLst/>
                          <a:latin typeface="標楷體" panose="03000509000000000000" pitchFamily="65" charset="-120"/>
                          <a:ea typeface="標楷體" panose="03000509000000000000" pitchFamily="65" charset="-120"/>
                        </a:rPr>
                        <a:t> </a:t>
                      </a:r>
                      <a:endParaRPr lang="zh-TW" sz="1800" kern="100">
                        <a:effectLst/>
                        <a:latin typeface="標楷體" panose="03000509000000000000" pitchFamily="65" charset="-120"/>
                        <a:ea typeface="標楷體" panose="03000509000000000000" pitchFamily="65" charset="-120"/>
                      </a:endParaRPr>
                    </a:p>
                  </a:txBody>
                  <a:tcPr marL="17780" marR="17780" marT="0" marB="0" anchor="ctr"/>
                </a:tc>
                <a:tc>
                  <a:txBody>
                    <a:bodyPr/>
                    <a:lstStyle/>
                    <a:p>
                      <a:pPr>
                        <a:lnSpc>
                          <a:spcPct val="150000"/>
                        </a:lnSpc>
                        <a:buNone/>
                      </a:pPr>
                      <a:r>
                        <a:rPr lang="en-US" sz="1800" kern="100">
                          <a:effectLst/>
                          <a:latin typeface="標楷體" panose="03000509000000000000" pitchFamily="65" charset="-120"/>
                          <a:ea typeface="標楷體" panose="03000509000000000000" pitchFamily="65" charset="-120"/>
                        </a:rPr>
                        <a:t>*</a:t>
                      </a:r>
                      <a:r>
                        <a:rPr lang="zh-TW" sz="1800" kern="100">
                          <a:effectLst/>
                          <a:latin typeface="標楷體" panose="03000509000000000000" pitchFamily="65" charset="-120"/>
                          <a:ea typeface="標楷體" panose="03000509000000000000" pitchFamily="65" charset="-120"/>
                        </a:rPr>
                        <a:t>委託名稱：</a:t>
                      </a:r>
                    </a:p>
                    <a:p>
                      <a:pPr>
                        <a:buNone/>
                      </a:pPr>
                      <a:r>
                        <a:rPr lang="en-US" sz="1800" kern="100">
                          <a:effectLst/>
                          <a:latin typeface="標楷體" panose="03000509000000000000" pitchFamily="65" charset="-120"/>
                          <a:ea typeface="標楷體" panose="03000509000000000000" pitchFamily="65" charset="-120"/>
                        </a:rPr>
                        <a:t>*</a:t>
                      </a:r>
                      <a:r>
                        <a:rPr lang="zh-TW" sz="1800" kern="100">
                          <a:effectLst/>
                          <a:latin typeface="標楷體" panose="03000509000000000000" pitchFamily="65" charset="-120"/>
                          <a:ea typeface="標楷體" panose="03000509000000000000" pitchFamily="65" charset="-120"/>
                        </a:rPr>
                        <a:t>委託內容說明：</a:t>
                      </a:r>
                    </a:p>
                  </a:txBody>
                  <a:tcPr marL="17780" marR="17780" marT="0" marB="0" anchor="ctr"/>
                </a:tc>
                <a:tc>
                  <a:txBody>
                    <a:bodyPr/>
                    <a:lstStyle/>
                    <a:p>
                      <a:pPr algn="ctr">
                        <a:buNone/>
                      </a:pPr>
                      <a:r>
                        <a:rPr lang="en-US" sz="1800" kern="100">
                          <a:effectLst/>
                          <a:latin typeface="標楷體" panose="03000509000000000000" pitchFamily="65" charset="-120"/>
                          <a:ea typeface="標楷體" panose="03000509000000000000" pitchFamily="65" charset="-120"/>
                        </a:rPr>
                        <a:t> </a:t>
                      </a:r>
                      <a:endParaRPr lang="zh-TW" sz="1800" kern="100">
                        <a:effectLst/>
                        <a:latin typeface="標楷體" panose="03000509000000000000" pitchFamily="65" charset="-120"/>
                        <a:ea typeface="標楷體" panose="03000509000000000000" pitchFamily="65" charset="-120"/>
                      </a:endParaRPr>
                    </a:p>
                  </a:txBody>
                  <a:tcPr marL="17780" marR="17780" marT="0" marB="0" anchor="ctr"/>
                </a:tc>
                <a:tc>
                  <a:txBody>
                    <a:bodyPr/>
                    <a:lstStyle/>
                    <a:p>
                      <a:pPr algn="ctr">
                        <a:buNone/>
                      </a:pPr>
                      <a:r>
                        <a:rPr lang="en-US" sz="1800" kern="100">
                          <a:effectLst/>
                          <a:latin typeface="標楷體" panose="03000509000000000000" pitchFamily="65" charset="-120"/>
                          <a:ea typeface="標楷體" panose="03000509000000000000" pitchFamily="65" charset="-120"/>
                        </a:rPr>
                        <a:t> </a:t>
                      </a:r>
                      <a:endParaRPr lang="zh-TW" sz="1800" kern="100">
                        <a:effectLst/>
                        <a:latin typeface="標楷體" panose="03000509000000000000" pitchFamily="65" charset="-120"/>
                        <a:ea typeface="標楷體" panose="03000509000000000000" pitchFamily="65" charset="-120"/>
                      </a:endParaRPr>
                    </a:p>
                  </a:txBody>
                  <a:tcPr marL="17780" marR="17780" marT="0" marB="0" anchor="ctr"/>
                </a:tc>
                <a:extLst>
                  <a:ext uri="{0D108BD9-81ED-4DB2-BD59-A6C34878D82A}">
                    <a16:rowId xmlns:a16="http://schemas.microsoft.com/office/drawing/2014/main" val="3183427570"/>
                  </a:ext>
                </a:extLst>
              </a:tr>
              <a:tr h="361950">
                <a:tc gridSpan="4">
                  <a:txBody>
                    <a:bodyPr/>
                    <a:lstStyle/>
                    <a:p>
                      <a:pPr algn="ctr">
                        <a:buNone/>
                      </a:pPr>
                      <a:r>
                        <a:rPr lang="zh-TW" sz="1800" kern="100">
                          <a:effectLst/>
                          <a:latin typeface="標楷體" panose="03000509000000000000" pitchFamily="65" charset="-120"/>
                          <a:ea typeface="標楷體" panose="03000509000000000000" pitchFamily="65" charset="-120"/>
                        </a:rPr>
                        <a:t>合</a:t>
                      </a:r>
                      <a:r>
                        <a:rPr lang="en-US" sz="1800" kern="100">
                          <a:effectLst/>
                          <a:latin typeface="標楷體" panose="03000509000000000000" pitchFamily="65" charset="-120"/>
                          <a:ea typeface="標楷體" panose="03000509000000000000" pitchFamily="65" charset="-120"/>
                        </a:rPr>
                        <a:t>     </a:t>
                      </a:r>
                      <a:r>
                        <a:rPr lang="zh-TW" sz="1800" kern="100">
                          <a:effectLst/>
                          <a:latin typeface="標楷體" panose="03000509000000000000" pitchFamily="65" charset="-120"/>
                          <a:ea typeface="標楷體" panose="03000509000000000000" pitchFamily="65" charset="-120"/>
                        </a:rPr>
                        <a:t>計</a:t>
                      </a:r>
                    </a:p>
                  </a:txBody>
                  <a:tcPr marL="17780" marR="17780" marT="0"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a:txBody>
                    <a:bodyPr/>
                    <a:lstStyle/>
                    <a:p>
                      <a:pPr algn="ctr">
                        <a:buNone/>
                      </a:pPr>
                      <a:r>
                        <a:rPr lang="en-US" sz="1800" kern="100" dirty="0">
                          <a:effectLst/>
                          <a:latin typeface="標楷體" panose="03000509000000000000" pitchFamily="65" charset="-120"/>
                          <a:ea typeface="標楷體" panose="03000509000000000000" pitchFamily="65" charset="-120"/>
                        </a:rPr>
                        <a:t> </a:t>
                      </a:r>
                      <a:endParaRPr lang="zh-TW" sz="1800" kern="100" dirty="0">
                        <a:effectLst/>
                        <a:latin typeface="標楷體" panose="03000509000000000000" pitchFamily="65" charset="-120"/>
                        <a:ea typeface="標楷體" panose="03000509000000000000" pitchFamily="65" charset="-120"/>
                      </a:endParaRPr>
                    </a:p>
                  </a:txBody>
                  <a:tcPr marL="17780" marR="17780" marT="0" marB="0" anchor="ctr"/>
                </a:tc>
                <a:extLst>
                  <a:ext uri="{0D108BD9-81ED-4DB2-BD59-A6C34878D82A}">
                    <a16:rowId xmlns:a16="http://schemas.microsoft.com/office/drawing/2014/main" val="1300875840"/>
                  </a:ext>
                </a:extLst>
              </a:tr>
            </a:tbl>
          </a:graphicData>
        </a:graphic>
      </p:graphicFrame>
      <p:sp>
        <p:nvSpPr>
          <p:cNvPr id="6" name="文字方塊 5">
            <a:extLst>
              <a:ext uri="{FF2B5EF4-FFF2-40B4-BE49-F238E27FC236}">
                <a16:creationId xmlns:a16="http://schemas.microsoft.com/office/drawing/2014/main" id="{892473E8-1180-CCBC-4DEE-DFBAFE750021}"/>
              </a:ext>
            </a:extLst>
          </p:cNvPr>
          <p:cNvSpPr txBox="1"/>
          <p:nvPr/>
        </p:nvSpPr>
        <p:spPr>
          <a:xfrm>
            <a:off x="364434" y="4297944"/>
            <a:ext cx="11463131" cy="2246769"/>
          </a:xfrm>
          <a:prstGeom prst="rect">
            <a:avLst/>
          </a:prstGeom>
          <a:noFill/>
        </p:spPr>
        <p:txBody>
          <a:bodyPr wrap="square">
            <a:spAutoFit/>
          </a:bodyPr>
          <a:lstStyle/>
          <a:p>
            <a:pPr marL="355600" indent="-355600" eaLnBrk="0" hangingPunct="0">
              <a:buNone/>
            </a:pPr>
            <a:r>
              <a:rPr lang="zh-TW" altLang="zh-TW" sz="1400" kern="100" dirty="0">
                <a:effectLst/>
                <a:latin typeface="標楷體" panose="03000509000000000000" pitchFamily="65" charset="-120"/>
                <a:ea typeface="標楷體" panose="03000509000000000000" pitchFamily="65" charset="-120"/>
              </a:rPr>
              <a:t>註</a:t>
            </a:r>
            <a:r>
              <a:rPr lang="en-US" altLang="zh-TW" sz="1400" kern="100" dirty="0">
                <a:effectLst/>
                <a:latin typeface="標楷體" panose="03000509000000000000" pitchFamily="65" charset="-120"/>
                <a:ea typeface="標楷體" panose="03000509000000000000" pitchFamily="65" charset="-120"/>
              </a:rPr>
              <a:t>1</a:t>
            </a:r>
            <a:r>
              <a:rPr lang="zh-TW" altLang="zh-TW" sz="1400" kern="100" dirty="0">
                <a:effectLst/>
                <a:latin typeface="標楷體" panose="03000509000000000000" pitchFamily="65" charset="-120"/>
                <a:ea typeface="標楷體" panose="03000509000000000000" pitchFamily="65" charset="-120"/>
              </a:rPr>
              <a:t>：所稱轉委託研究費為委託外界機構、單位專案研究或研發所需之費用及與技術研發直接相關零組件、次系統理論分析模擬設計研發、測試；專利檢索；軟體電腦程式原始碼授權等；藥理、毒性、動物及臨床試驗等費用。</a:t>
            </a:r>
            <a:endParaRPr lang="zh-TW" altLang="zh-TW" sz="2000" kern="100" dirty="0">
              <a:effectLst/>
              <a:latin typeface="標楷體" panose="03000509000000000000" pitchFamily="65" charset="-120"/>
              <a:ea typeface="標楷體" panose="03000509000000000000" pitchFamily="65" charset="-120"/>
            </a:endParaRPr>
          </a:p>
          <a:p>
            <a:pPr marL="355600" indent="-355600" eaLnBrk="0" hangingPunct="0">
              <a:buNone/>
            </a:pPr>
            <a:r>
              <a:rPr lang="zh-TW" altLang="zh-TW" sz="1400" kern="100" dirty="0">
                <a:effectLst/>
                <a:latin typeface="標楷體" panose="03000509000000000000" pitchFamily="65" charset="-120"/>
                <a:ea typeface="標楷體" panose="03000509000000000000" pitchFamily="65" charset="-120"/>
              </a:rPr>
              <a:t>註</a:t>
            </a:r>
            <a:r>
              <a:rPr lang="en-US" altLang="zh-TW" sz="1400" kern="100" dirty="0">
                <a:effectLst/>
                <a:latin typeface="標楷體" panose="03000509000000000000" pitchFamily="65" charset="-120"/>
                <a:ea typeface="標楷體" panose="03000509000000000000" pitchFamily="65" charset="-120"/>
              </a:rPr>
              <a:t>2</a:t>
            </a:r>
            <a:r>
              <a:rPr lang="zh-TW" altLang="zh-TW" sz="1400" kern="100" dirty="0">
                <a:effectLst/>
                <a:latin typeface="標楷體" panose="03000509000000000000" pitchFamily="65" charset="-120"/>
                <a:ea typeface="標楷體" panose="03000509000000000000" pitchFamily="65" charset="-120"/>
              </a:rPr>
              <a:t>：屬於轉委託研究者，其編列應述明轉委託內容、經費及轉委託者背景資料，並需先提供草約或備忘錄，惟與縣府定契約時，必須提供正式合約。</a:t>
            </a:r>
            <a:endParaRPr lang="zh-TW" altLang="zh-TW" sz="2000" kern="100" dirty="0">
              <a:effectLst/>
              <a:latin typeface="標楷體" panose="03000509000000000000" pitchFamily="65" charset="-120"/>
              <a:ea typeface="標楷體" panose="03000509000000000000" pitchFamily="65" charset="-120"/>
            </a:endParaRPr>
          </a:p>
          <a:p>
            <a:pPr marL="355600" indent="-355600" eaLnBrk="0" hangingPunct="0">
              <a:buNone/>
            </a:pPr>
            <a:r>
              <a:rPr lang="zh-TW" altLang="zh-TW" sz="1400" kern="100" dirty="0">
                <a:effectLst/>
                <a:latin typeface="標楷體" panose="03000509000000000000" pitchFamily="65" charset="-120"/>
                <a:ea typeface="標楷體" panose="03000509000000000000" pitchFamily="65" charset="-120"/>
              </a:rPr>
              <a:t>註</a:t>
            </a:r>
            <a:r>
              <a:rPr lang="en-US" altLang="zh-TW" sz="1400" kern="100" dirty="0">
                <a:effectLst/>
                <a:latin typeface="標楷體" panose="03000509000000000000" pitchFamily="65" charset="-120"/>
                <a:ea typeface="標楷體" panose="03000509000000000000" pitchFamily="65" charset="-120"/>
              </a:rPr>
              <a:t>3</a:t>
            </a:r>
            <a:r>
              <a:rPr lang="zh-TW" altLang="zh-TW" sz="1400" kern="100" dirty="0">
                <a:effectLst/>
                <a:latin typeface="標楷體" panose="03000509000000000000" pitchFamily="65" charset="-120"/>
                <a:ea typeface="標楷體" panose="03000509000000000000" pitchFamily="65" charset="-120"/>
              </a:rPr>
              <a:t>：所稱技術引進為經由技術合作、技術授權</a:t>
            </a:r>
            <a:r>
              <a:rPr lang="en-US" altLang="zh-TW" sz="1400" kern="100" dirty="0">
                <a:effectLst/>
                <a:latin typeface="標楷體" panose="03000509000000000000" pitchFamily="65" charset="-120"/>
                <a:ea typeface="標楷體" panose="03000509000000000000" pitchFamily="65" charset="-120"/>
              </a:rPr>
              <a:t>(</a:t>
            </a:r>
            <a:r>
              <a:rPr lang="zh-TW" altLang="zh-TW" sz="1400" kern="100" dirty="0">
                <a:effectLst/>
                <a:latin typeface="標楷體" panose="03000509000000000000" pitchFamily="65" charset="-120"/>
                <a:ea typeface="標楷體" panose="03000509000000000000" pitchFamily="65" charset="-120"/>
              </a:rPr>
              <a:t>商標、執照、權利金、軟體及資料庫</a:t>
            </a:r>
            <a:r>
              <a:rPr lang="en-US" altLang="zh-TW" sz="1400" kern="100" dirty="0">
                <a:effectLst/>
                <a:latin typeface="標楷體" panose="03000509000000000000" pitchFamily="65" charset="-120"/>
                <a:ea typeface="標楷體" panose="03000509000000000000" pitchFamily="65" charset="-120"/>
              </a:rPr>
              <a:t>)</a:t>
            </a:r>
            <a:r>
              <a:rPr lang="zh-TW" altLang="zh-TW" sz="1400" kern="100" dirty="0">
                <a:effectLst/>
                <a:latin typeface="標楷體" panose="03000509000000000000" pitchFamily="65" charset="-120"/>
                <a:ea typeface="標楷體" panose="03000509000000000000" pitchFamily="65" charset="-120"/>
              </a:rPr>
              <a:t>、技術指導</a:t>
            </a:r>
            <a:r>
              <a:rPr lang="en-US" altLang="zh-TW" sz="1400" kern="100" dirty="0">
                <a:effectLst/>
                <a:latin typeface="標楷體" panose="03000509000000000000" pitchFamily="65" charset="-120"/>
                <a:ea typeface="標楷體" panose="03000509000000000000" pitchFamily="65" charset="-120"/>
              </a:rPr>
              <a:t>(</a:t>
            </a:r>
            <a:r>
              <a:rPr lang="zh-TW" altLang="zh-TW" sz="1400" kern="100" dirty="0">
                <a:effectLst/>
                <a:latin typeface="標楷體" panose="03000509000000000000" pitchFamily="65" charset="-120"/>
                <a:ea typeface="標楷體" panose="03000509000000000000" pitchFamily="65" charset="-120"/>
              </a:rPr>
              <a:t>設計、相關技術援助、技術訓練、技術諮詢、技術研究</a:t>
            </a:r>
            <a:r>
              <a:rPr lang="en-US" altLang="zh-TW" sz="1400" kern="100" dirty="0">
                <a:effectLst/>
                <a:latin typeface="標楷體" panose="03000509000000000000" pitchFamily="65" charset="-120"/>
                <a:ea typeface="標楷體" panose="03000509000000000000" pitchFamily="65" charset="-120"/>
              </a:rPr>
              <a:t>)</a:t>
            </a:r>
            <a:r>
              <a:rPr lang="zh-TW" altLang="zh-TW" sz="1400" kern="100" dirty="0">
                <a:effectLst/>
                <a:latin typeface="標楷體" panose="03000509000000000000" pitchFamily="65" charset="-120"/>
                <a:ea typeface="標楷體" panose="03000509000000000000" pitchFamily="65" charset="-120"/>
              </a:rPr>
              <a:t>、智財授權等方式，以取得並引進技術</a:t>
            </a:r>
            <a:r>
              <a:rPr lang="en-US" altLang="zh-TW" sz="1400" kern="100" dirty="0">
                <a:effectLst/>
                <a:latin typeface="標楷體" panose="03000509000000000000" pitchFamily="65" charset="-120"/>
                <a:ea typeface="標楷體" panose="03000509000000000000" pitchFamily="65" charset="-120"/>
              </a:rPr>
              <a:t>(</a:t>
            </a:r>
            <a:r>
              <a:rPr lang="zh-TW" altLang="zh-TW" sz="1400" kern="100" dirty="0">
                <a:effectLst/>
                <a:latin typeface="標楷體" panose="03000509000000000000" pitchFamily="65" charset="-120"/>
                <a:ea typeface="標楷體" panose="03000509000000000000" pitchFamily="65" charset="-120"/>
              </a:rPr>
              <a:t>智財</a:t>
            </a:r>
            <a:r>
              <a:rPr lang="en-US" altLang="zh-TW" sz="1400" kern="100" dirty="0">
                <a:effectLst/>
                <a:latin typeface="標楷體" panose="03000509000000000000" pitchFamily="65" charset="-120"/>
                <a:ea typeface="標楷體" panose="03000509000000000000" pitchFamily="65" charset="-120"/>
              </a:rPr>
              <a:t>)</a:t>
            </a:r>
            <a:r>
              <a:rPr lang="zh-TW" altLang="zh-TW" sz="1400" kern="100" dirty="0">
                <a:effectLst/>
                <a:latin typeface="標楷體" panose="03000509000000000000" pitchFamily="65" charset="-120"/>
                <a:ea typeface="標楷體" panose="03000509000000000000" pitchFamily="65" charset="-120"/>
              </a:rPr>
              <a:t>者。</a:t>
            </a:r>
            <a:endParaRPr lang="zh-TW" altLang="zh-TW" sz="2000" kern="100" dirty="0">
              <a:effectLst/>
              <a:latin typeface="標楷體" panose="03000509000000000000" pitchFamily="65" charset="-120"/>
              <a:ea typeface="標楷體" panose="03000509000000000000" pitchFamily="65" charset="-120"/>
            </a:endParaRPr>
          </a:p>
          <a:p>
            <a:pPr marL="355600" indent="-355600" eaLnBrk="0" hangingPunct="0">
              <a:buNone/>
            </a:pPr>
            <a:r>
              <a:rPr lang="zh-TW" altLang="zh-TW" sz="1400" kern="100" dirty="0">
                <a:effectLst/>
                <a:latin typeface="標楷體" panose="03000509000000000000" pitchFamily="65" charset="-120"/>
                <a:ea typeface="標楷體" panose="03000509000000000000" pitchFamily="65" charset="-120"/>
              </a:rPr>
              <a:t>註</a:t>
            </a:r>
            <a:r>
              <a:rPr lang="en-US" altLang="zh-TW" sz="1400" kern="100" dirty="0">
                <a:effectLst/>
                <a:latin typeface="標楷體" panose="03000509000000000000" pitchFamily="65" charset="-120"/>
                <a:ea typeface="標楷體" panose="03000509000000000000" pitchFamily="65" charset="-120"/>
              </a:rPr>
              <a:t>4</a:t>
            </a:r>
            <a:r>
              <a:rPr lang="zh-TW" altLang="zh-TW" sz="1400" kern="100" dirty="0">
                <a:effectLst/>
                <a:latin typeface="標楷體" panose="03000509000000000000" pitchFamily="65" charset="-120"/>
                <a:ea typeface="標楷體" panose="03000509000000000000" pitchFamily="65" charset="-120"/>
              </a:rPr>
              <a:t>：屬於技術</a:t>
            </a:r>
            <a:r>
              <a:rPr lang="en-US" altLang="zh-TW" sz="1400" kern="100" dirty="0">
                <a:effectLst/>
                <a:latin typeface="標楷體" panose="03000509000000000000" pitchFamily="65" charset="-120"/>
                <a:ea typeface="標楷體" panose="03000509000000000000" pitchFamily="65" charset="-120"/>
              </a:rPr>
              <a:t>(</a:t>
            </a:r>
            <a:r>
              <a:rPr lang="zh-TW" altLang="zh-TW" sz="1400" kern="100" dirty="0">
                <a:effectLst/>
                <a:latin typeface="標楷體" panose="03000509000000000000" pitchFamily="65" charset="-120"/>
                <a:ea typeface="標楷體" panose="03000509000000000000" pitchFamily="65" charset="-120"/>
              </a:rPr>
              <a:t>關鍵智財</a:t>
            </a:r>
            <a:r>
              <a:rPr lang="en-US" altLang="zh-TW" sz="1400" kern="100" dirty="0">
                <a:effectLst/>
                <a:latin typeface="標楷體" panose="03000509000000000000" pitchFamily="65" charset="-120"/>
                <a:ea typeface="標楷體" panose="03000509000000000000" pitchFamily="65" charset="-120"/>
              </a:rPr>
              <a:t>)</a:t>
            </a:r>
            <a:r>
              <a:rPr lang="zh-TW" altLang="zh-TW" sz="1400" kern="100" dirty="0">
                <a:effectLst/>
                <a:latin typeface="標楷體" panose="03000509000000000000" pitchFamily="65" charset="-120"/>
                <a:ea typeface="標楷體" panose="03000509000000000000" pitchFamily="65" charset="-120"/>
              </a:rPr>
              <a:t>引進者，其編列應述明技術提供者、技術內容、經費及技術來源者背景資料，並需先提供草約或備忘錄，惟與縣府定契約時，必須提供正式合約。</a:t>
            </a:r>
            <a:endParaRPr lang="zh-TW" altLang="zh-TW" sz="2000" kern="100" dirty="0">
              <a:effectLst/>
              <a:latin typeface="標楷體" panose="03000509000000000000" pitchFamily="65" charset="-120"/>
              <a:ea typeface="標楷體" panose="03000509000000000000" pitchFamily="65" charset="-120"/>
            </a:endParaRPr>
          </a:p>
          <a:p>
            <a:pPr marL="355600" indent="-355600" eaLnBrk="0" hangingPunct="0">
              <a:buNone/>
            </a:pPr>
            <a:r>
              <a:rPr lang="zh-TW" altLang="zh-TW" sz="1400" kern="100" dirty="0">
                <a:effectLst/>
                <a:latin typeface="標楷體" panose="03000509000000000000" pitchFamily="65" charset="-120"/>
                <a:ea typeface="標楷體" panose="03000509000000000000" pitchFamily="65" charset="-120"/>
              </a:rPr>
              <a:t>註</a:t>
            </a:r>
            <a:r>
              <a:rPr lang="en-US" altLang="zh-TW" sz="1400" kern="100" dirty="0">
                <a:effectLst/>
                <a:latin typeface="標楷體" panose="03000509000000000000" pitchFamily="65" charset="-120"/>
                <a:ea typeface="標楷體" panose="03000509000000000000" pitchFamily="65" charset="-120"/>
              </a:rPr>
              <a:t>5</a:t>
            </a:r>
            <a:r>
              <a:rPr lang="zh-TW" altLang="zh-TW" sz="1400" kern="100" dirty="0">
                <a:effectLst/>
                <a:latin typeface="標楷體" panose="03000509000000000000" pitchFamily="65" charset="-120"/>
                <a:ea typeface="標楷體" panose="03000509000000000000" pitchFamily="65" charset="-120"/>
              </a:rPr>
              <a:t>：委託研究及技術引進合計費用上限得編列至計畫總金額</a:t>
            </a:r>
            <a:r>
              <a:rPr lang="en-US" altLang="zh-TW" sz="1400" kern="100" dirty="0">
                <a:effectLst/>
                <a:latin typeface="標楷體" panose="03000509000000000000" pitchFamily="65" charset="-120"/>
                <a:ea typeface="標楷體" panose="03000509000000000000" pitchFamily="65" charset="-120"/>
              </a:rPr>
              <a:t>50%</a:t>
            </a:r>
            <a:r>
              <a:rPr lang="zh-TW" altLang="zh-TW" sz="1400" kern="100" dirty="0">
                <a:effectLst/>
                <a:latin typeface="標楷體" panose="03000509000000000000" pitchFamily="65" charset="-120"/>
                <a:ea typeface="標楷體" panose="03000509000000000000" pitchFamily="65" charset="-120"/>
              </a:rPr>
              <a:t>，並且該項補助款上限不得超過計畫總補助款</a:t>
            </a:r>
            <a:r>
              <a:rPr lang="en-US" altLang="zh-TW" sz="1400" kern="100" dirty="0">
                <a:effectLst/>
                <a:latin typeface="標楷體" panose="03000509000000000000" pitchFamily="65" charset="-120"/>
                <a:ea typeface="標楷體" panose="03000509000000000000" pitchFamily="65" charset="-120"/>
              </a:rPr>
              <a:t>50%</a:t>
            </a:r>
            <a:r>
              <a:rPr lang="zh-TW" altLang="zh-TW" sz="1400" kern="100" dirty="0">
                <a:effectLst/>
                <a:latin typeface="標楷體" panose="03000509000000000000" pitchFamily="65" charset="-120"/>
                <a:ea typeface="標楷體" panose="03000509000000000000" pitchFamily="65" charset="-120"/>
              </a:rPr>
              <a:t>。</a:t>
            </a:r>
            <a:endParaRPr lang="zh-TW" altLang="zh-TW" sz="2000" kern="100" dirty="0">
              <a:effectLst/>
              <a:latin typeface="標楷體" panose="03000509000000000000" pitchFamily="65" charset="-120"/>
              <a:ea typeface="標楷體" panose="03000509000000000000" pitchFamily="65" charset="-120"/>
            </a:endParaRPr>
          </a:p>
          <a:p>
            <a:pPr marL="355600" indent="-355600" eaLnBrk="0" hangingPunct="0">
              <a:buNone/>
            </a:pPr>
            <a:r>
              <a:rPr lang="zh-TW" altLang="zh-TW" sz="1400" kern="100" dirty="0">
                <a:effectLst/>
                <a:latin typeface="標楷體" panose="03000509000000000000" pitchFamily="65" charset="-120"/>
                <a:ea typeface="標楷體" panose="03000509000000000000" pitchFamily="65" charset="-120"/>
              </a:rPr>
              <a:t>註</a:t>
            </a:r>
            <a:r>
              <a:rPr lang="en-US" altLang="zh-TW" sz="1400" kern="100" dirty="0">
                <a:effectLst/>
                <a:latin typeface="標楷體" panose="03000509000000000000" pitchFamily="65" charset="-120"/>
                <a:ea typeface="標楷體" panose="03000509000000000000" pitchFamily="65" charset="-120"/>
              </a:rPr>
              <a:t>6</a:t>
            </a:r>
            <a:r>
              <a:rPr lang="zh-TW" altLang="zh-TW" sz="1400" kern="100" dirty="0">
                <a:effectLst/>
                <a:latin typeface="標楷體" panose="03000509000000000000" pitchFamily="65" charset="-120"/>
                <a:ea typeface="標楷體" panose="03000509000000000000" pitchFamily="65" charset="-120"/>
              </a:rPr>
              <a:t>：委託項目核銷未稅金額。</a:t>
            </a:r>
            <a:endParaRPr lang="zh-TW" altLang="zh-TW" sz="2000" kern="100" dirty="0">
              <a:effectLst/>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33638537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2"/>
          <p:cNvSpPr/>
          <p:nvPr/>
        </p:nvSpPr>
        <p:spPr>
          <a:xfrm>
            <a:off x="1524001" y="352585"/>
            <a:ext cx="9134475" cy="1415732"/>
          </a:xfrm>
          <a:prstGeom prst="rect">
            <a:avLst/>
          </a:prstGeom>
          <a:noFill/>
          <a:ln>
            <a:noFill/>
          </a:ln>
        </p:spPr>
        <p:txBody>
          <a:bodyPr spcFirstLastPara="1" wrap="square" lIns="91425" tIns="45700" rIns="91425" bIns="45700" anchor="ctr" anchorCtr="0">
            <a:spAutoFit/>
          </a:bodyPr>
          <a:lstStyle/>
          <a:p>
            <a:pPr marL="0" marR="0" lvl="0" indent="0" algn="ctr" rtl="0">
              <a:lnSpc>
                <a:spcPct val="100000"/>
              </a:lnSpc>
              <a:spcBef>
                <a:spcPts val="0"/>
              </a:spcBef>
              <a:spcAft>
                <a:spcPts val="0"/>
              </a:spcAft>
              <a:buClr>
                <a:schemeClr val="dk1"/>
              </a:buClr>
              <a:buSzPts val="2400"/>
              <a:buFont typeface="Times New Roman"/>
              <a:buNone/>
            </a:pPr>
            <a:r>
              <a:rPr lang="zh-TW" sz="2400" b="0" i="0" u="none" strike="noStrike" cap="none" dirty="0">
                <a:solidFill>
                  <a:schemeClr val="dk1"/>
                </a:solidFill>
                <a:latin typeface="+mn-ea"/>
                <a:ea typeface="+mn-ea"/>
                <a:cs typeface="Times New Roman"/>
                <a:sym typeface="Times New Roman"/>
              </a:rPr>
              <a:t>澎湖縣政府</a:t>
            </a:r>
            <a:endParaRPr sz="2400" b="0" i="0" u="none" strike="noStrike" cap="none" dirty="0">
              <a:solidFill>
                <a:schemeClr val="dk1"/>
              </a:solidFill>
              <a:latin typeface="+mn-ea"/>
              <a:ea typeface="+mn-ea"/>
              <a:cs typeface="Times New Roman"/>
              <a:sym typeface="Times New Roman"/>
            </a:endParaRPr>
          </a:p>
          <a:p>
            <a:pPr marL="0" marR="0" lvl="0" indent="0" algn="ctr" rtl="0">
              <a:lnSpc>
                <a:spcPct val="100000"/>
              </a:lnSpc>
              <a:spcBef>
                <a:spcPts val="0"/>
              </a:spcBef>
              <a:spcAft>
                <a:spcPts val="0"/>
              </a:spcAft>
              <a:buClr>
                <a:schemeClr val="dk1"/>
              </a:buClr>
              <a:buSzPts val="2400"/>
              <a:buFont typeface="Times New Roman"/>
              <a:buNone/>
            </a:pPr>
            <a:r>
              <a:rPr lang="zh-TW" sz="2400" b="0" i="0" u="none" strike="noStrike" cap="none" dirty="0">
                <a:solidFill>
                  <a:schemeClr val="dk1"/>
                </a:solidFill>
                <a:latin typeface="+mn-ea"/>
                <a:ea typeface="+mn-ea"/>
                <a:cs typeface="Times New Roman"/>
                <a:sym typeface="Times New Roman"/>
              </a:rPr>
              <a:t>11</a:t>
            </a:r>
            <a:r>
              <a:rPr lang="en-US" altLang="zh-TW" sz="2400" dirty="0">
                <a:solidFill>
                  <a:schemeClr val="dk1"/>
                </a:solidFill>
                <a:latin typeface="+mn-ea"/>
                <a:ea typeface="+mn-ea"/>
                <a:cs typeface="Times New Roman"/>
                <a:sym typeface="Times New Roman"/>
              </a:rPr>
              <a:t>5</a:t>
            </a:r>
            <a:r>
              <a:rPr lang="zh-TW" sz="2400" b="0" i="0" u="none" strike="noStrike" cap="none" dirty="0">
                <a:solidFill>
                  <a:schemeClr val="dk1"/>
                </a:solidFill>
                <a:latin typeface="+mn-ea"/>
                <a:ea typeface="+mn-ea"/>
                <a:cs typeface="Times New Roman"/>
                <a:sym typeface="Times New Roman"/>
              </a:rPr>
              <a:t>年度澎湖縣地方產業創新研發推動計畫</a:t>
            </a:r>
            <a:endParaRPr sz="2400" b="0" i="0" u="none" strike="noStrike" cap="none" dirty="0">
              <a:solidFill>
                <a:schemeClr val="dk1"/>
              </a:solidFill>
              <a:latin typeface="+mn-ea"/>
              <a:ea typeface="+mn-ea"/>
              <a:cs typeface="Times New Roman"/>
              <a:sym typeface="Times New Roman"/>
            </a:endParaRPr>
          </a:p>
          <a:p>
            <a:pPr marL="0" marR="0" lvl="0" indent="0" algn="ctr" rtl="0">
              <a:lnSpc>
                <a:spcPct val="100000"/>
              </a:lnSpc>
              <a:spcBef>
                <a:spcPts val="0"/>
              </a:spcBef>
              <a:spcAft>
                <a:spcPts val="0"/>
              </a:spcAft>
              <a:buClr>
                <a:schemeClr val="dk1"/>
              </a:buClr>
              <a:buSzPts val="2400"/>
              <a:buFont typeface="Times New Roman"/>
              <a:buNone/>
            </a:pPr>
            <a:r>
              <a:rPr lang="zh-TW" sz="2400" b="0" i="0" u="none" strike="noStrike" cap="none" dirty="0">
                <a:solidFill>
                  <a:schemeClr val="dk1"/>
                </a:solidFill>
                <a:latin typeface="+mn-ea"/>
                <a:ea typeface="+mn-ea"/>
                <a:cs typeface="Times New Roman"/>
                <a:sym typeface="Times New Roman"/>
              </a:rPr>
              <a:t>(地方型SBIR)</a:t>
            </a:r>
            <a:endParaRPr sz="1400" b="0" i="0" u="none" strike="noStrike" cap="none" dirty="0">
              <a:solidFill>
                <a:srgbClr val="000000"/>
              </a:solidFill>
              <a:latin typeface="+mn-ea"/>
              <a:ea typeface="+mn-ea"/>
              <a:cs typeface="Arial"/>
              <a:sym typeface="Arial"/>
            </a:endParaRPr>
          </a:p>
          <a:p>
            <a:pPr marL="0" marR="0" lvl="0" indent="0" algn="ctr" rtl="0">
              <a:lnSpc>
                <a:spcPct val="100000"/>
              </a:lnSpc>
              <a:spcBef>
                <a:spcPts val="0"/>
              </a:spcBef>
              <a:spcAft>
                <a:spcPts val="0"/>
              </a:spcAft>
              <a:buClr>
                <a:schemeClr val="dk1"/>
              </a:buClr>
              <a:buSzPts val="3200"/>
              <a:buFont typeface="Microsoft JhengHei"/>
              <a:buNone/>
            </a:pPr>
            <a:endParaRPr sz="1400" b="0" i="0" u="none" strike="noStrike" cap="none" dirty="0">
              <a:solidFill>
                <a:srgbClr val="000000"/>
              </a:solidFill>
              <a:latin typeface="+mn-ea"/>
              <a:ea typeface="+mn-ea"/>
              <a:cs typeface="Arial"/>
              <a:sym typeface="Arial"/>
            </a:endParaRPr>
          </a:p>
        </p:txBody>
      </p:sp>
      <p:sp>
        <p:nvSpPr>
          <p:cNvPr id="91" name="Google Shape;91;p2"/>
          <p:cNvSpPr/>
          <p:nvPr/>
        </p:nvSpPr>
        <p:spPr>
          <a:xfrm>
            <a:off x="1524000" y="2575759"/>
            <a:ext cx="9144000" cy="2862263"/>
          </a:xfrm>
          <a:prstGeom prst="rect">
            <a:avLst/>
          </a:prstGeom>
          <a:noFill/>
          <a:ln>
            <a:noFill/>
          </a:ln>
        </p:spPr>
        <p:txBody>
          <a:bodyPr spcFirstLastPara="1" wrap="square" lIns="91425" tIns="45700" rIns="91425" bIns="45700" anchor="ctr" anchorCtr="0">
            <a:spAutoFit/>
          </a:bodyPr>
          <a:lstStyle/>
          <a:p>
            <a:pPr marL="0" marR="0" lvl="0" indent="0" algn="ctr" rtl="0">
              <a:lnSpc>
                <a:spcPct val="100000"/>
              </a:lnSpc>
              <a:spcBef>
                <a:spcPts val="0"/>
              </a:spcBef>
              <a:spcAft>
                <a:spcPts val="0"/>
              </a:spcAft>
              <a:buClr>
                <a:schemeClr val="dk1"/>
              </a:buClr>
              <a:buSzPts val="2000"/>
              <a:buFont typeface="Microsoft JhengHei"/>
              <a:buNone/>
            </a:pPr>
            <a:r>
              <a:rPr lang="zh-TW" sz="2000" b="0" i="0" u="none" strike="noStrike" cap="none" dirty="0">
                <a:solidFill>
                  <a:schemeClr val="dk1"/>
                </a:solidFill>
                <a:latin typeface="+mn-ea"/>
                <a:ea typeface="+mn-ea"/>
                <a:cs typeface="Microsoft JhengHei"/>
                <a:sym typeface="Microsoft JhengHei"/>
              </a:rPr>
              <a:t>計畫名稱</a:t>
            </a:r>
            <a:endParaRPr sz="2000" b="0" i="0" u="none" strike="noStrike" cap="none" dirty="0">
              <a:solidFill>
                <a:schemeClr val="dk1"/>
              </a:solidFill>
              <a:latin typeface="+mn-ea"/>
              <a:ea typeface="+mn-ea"/>
              <a:cs typeface="Microsoft JhengHei"/>
              <a:sym typeface="Microsoft JhengHei"/>
            </a:endParaRPr>
          </a:p>
          <a:p>
            <a:pPr marL="0" marR="0" lvl="0" indent="0" algn="ctr" rtl="0">
              <a:lnSpc>
                <a:spcPct val="100000"/>
              </a:lnSpc>
              <a:spcBef>
                <a:spcPts val="0"/>
              </a:spcBef>
              <a:spcAft>
                <a:spcPts val="0"/>
              </a:spcAft>
              <a:buClr>
                <a:srgbClr val="0000CC"/>
              </a:buClr>
              <a:buSzPts val="2800"/>
              <a:buFont typeface="Microsoft JhengHei"/>
              <a:buNone/>
            </a:pPr>
            <a:r>
              <a:rPr lang="zh-TW" sz="2800" b="0" i="0" u="none" strike="noStrike" cap="none" dirty="0">
                <a:solidFill>
                  <a:srgbClr val="0000CC"/>
                </a:solidFill>
                <a:latin typeface="+mn-ea"/>
                <a:ea typeface="+mn-ea"/>
                <a:cs typeface="Microsoft JhengHei"/>
                <a:sym typeface="Microsoft JhengHei"/>
              </a:rPr>
              <a:t>○○○○○○○○○○○</a:t>
            </a:r>
            <a:endParaRPr sz="2800" b="0" i="0" u="none" strike="noStrike" cap="none" dirty="0">
              <a:solidFill>
                <a:srgbClr val="0000CC"/>
              </a:solidFill>
              <a:latin typeface="+mn-ea"/>
              <a:ea typeface="+mn-ea"/>
              <a:cs typeface="Microsoft JhengHei"/>
              <a:sym typeface="Microsoft JhengHei"/>
            </a:endParaRPr>
          </a:p>
          <a:p>
            <a:pPr marL="0" marR="0" lvl="0" indent="0" algn="ctr" rtl="0">
              <a:lnSpc>
                <a:spcPct val="100000"/>
              </a:lnSpc>
              <a:spcBef>
                <a:spcPts val="0"/>
              </a:spcBef>
              <a:spcAft>
                <a:spcPts val="0"/>
              </a:spcAft>
              <a:buClr>
                <a:schemeClr val="dk1"/>
              </a:buClr>
              <a:buSzPts val="1800"/>
              <a:buFont typeface="DFKai-SB"/>
              <a:buNone/>
            </a:pPr>
            <a:endParaRPr sz="1800" b="0" i="0" u="none" strike="noStrike" cap="none" dirty="0">
              <a:solidFill>
                <a:srgbClr val="0000CC"/>
              </a:solidFill>
              <a:latin typeface="+mn-ea"/>
              <a:ea typeface="+mn-ea"/>
              <a:cs typeface="Microsoft JhengHei"/>
              <a:sym typeface="Microsoft JhengHei"/>
            </a:endParaRPr>
          </a:p>
          <a:p>
            <a:pPr marL="0" marR="0" lvl="0" indent="0" algn="ctr" rtl="0">
              <a:lnSpc>
                <a:spcPct val="100000"/>
              </a:lnSpc>
              <a:spcBef>
                <a:spcPts val="0"/>
              </a:spcBef>
              <a:spcAft>
                <a:spcPts val="0"/>
              </a:spcAft>
              <a:buClr>
                <a:schemeClr val="dk1"/>
              </a:buClr>
              <a:buSzPts val="2000"/>
              <a:buFont typeface="Microsoft JhengHei"/>
              <a:buNone/>
            </a:pPr>
            <a:r>
              <a:rPr lang="zh-TW" altLang="en-US" sz="2000" b="0" i="0" u="none" strike="noStrike" cap="none" dirty="0">
                <a:solidFill>
                  <a:schemeClr val="dk1"/>
                </a:solidFill>
                <a:latin typeface="+mn-ea"/>
                <a:ea typeface="+mn-ea"/>
                <a:cs typeface="Microsoft JhengHei"/>
                <a:sym typeface="Microsoft JhengHei"/>
              </a:rPr>
              <a:t>提案</a:t>
            </a:r>
            <a:r>
              <a:rPr lang="zh-TW" sz="2000" b="0" i="0" u="none" strike="noStrike" cap="none" dirty="0">
                <a:solidFill>
                  <a:schemeClr val="dk1"/>
                </a:solidFill>
                <a:latin typeface="+mn-ea"/>
                <a:ea typeface="+mn-ea"/>
                <a:cs typeface="Microsoft JhengHei"/>
                <a:sym typeface="Microsoft JhengHei"/>
              </a:rPr>
              <a:t>單位</a:t>
            </a:r>
            <a:endParaRPr sz="2000" b="0" i="0" u="none" strike="noStrike" cap="none" dirty="0">
              <a:solidFill>
                <a:schemeClr val="dk1"/>
              </a:solidFill>
              <a:latin typeface="+mn-ea"/>
              <a:ea typeface="+mn-ea"/>
              <a:cs typeface="Microsoft JhengHei"/>
              <a:sym typeface="Microsoft JhengHei"/>
            </a:endParaRPr>
          </a:p>
          <a:p>
            <a:pPr marL="0" marR="0" lvl="0" indent="0" algn="ctr" rtl="0">
              <a:lnSpc>
                <a:spcPct val="100000"/>
              </a:lnSpc>
              <a:spcBef>
                <a:spcPts val="0"/>
              </a:spcBef>
              <a:spcAft>
                <a:spcPts val="0"/>
              </a:spcAft>
              <a:buClr>
                <a:srgbClr val="0000CC"/>
              </a:buClr>
              <a:buSzPts val="2800"/>
              <a:buFont typeface="Microsoft JhengHei"/>
              <a:buNone/>
            </a:pPr>
            <a:r>
              <a:rPr lang="zh-TW" sz="2800" b="0" i="0" u="none" strike="noStrike" cap="none" dirty="0">
                <a:solidFill>
                  <a:srgbClr val="0000CC"/>
                </a:solidFill>
                <a:latin typeface="+mn-ea"/>
                <a:ea typeface="+mn-ea"/>
                <a:cs typeface="Microsoft JhengHei"/>
                <a:sym typeface="Microsoft JhengHei"/>
              </a:rPr>
              <a:t>○○○○○○○○○○○</a:t>
            </a:r>
            <a:endParaRPr sz="2800" b="0" i="0" u="none" strike="noStrike" cap="none" dirty="0">
              <a:solidFill>
                <a:srgbClr val="0000CC"/>
              </a:solidFill>
              <a:latin typeface="+mn-ea"/>
              <a:ea typeface="+mn-ea"/>
              <a:cs typeface="Microsoft JhengHei"/>
              <a:sym typeface="Microsoft JhengHei"/>
            </a:endParaRPr>
          </a:p>
          <a:p>
            <a:pPr marL="0" marR="0" lvl="0" indent="0" algn="ctr" rtl="0">
              <a:lnSpc>
                <a:spcPct val="100000"/>
              </a:lnSpc>
              <a:spcBef>
                <a:spcPts val="0"/>
              </a:spcBef>
              <a:spcAft>
                <a:spcPts val="0"/>
              </a:spcAft>
              <a:buClr>
                <a:schemeClr val="dk1"/>
              </a:buClr>
              <a:buSzPts val="1800"/>
              <a:buFont typeface="DFKai-SB"/>
              <a:buNone/>
            </a:pPr>
            <a:endParaRPr sz="1800" b="0" i="0" u="none" strike="noStrike" cap="none" dirty="0">
              <a:solidFill>
                <a:srgbClr val="0000CC"/>
              </a:solidFill>
              <a:latin typeface="+mn-ea"/>
              <a:ea typeface="+mn-ea"/>
              <a:cs typeface="Microsoft JhengHei"/>
              <a:sym typeface="Microsoft JhengHei"/>
            </a:endParaRPr>
          </a:p>
          <a:p>
            <a:pPr marL="0" marR="0" lvl="0" indent="0" algn="ctr" rtl="0">
              <a:lnSpc>
                <a:spcPct val="100000"/>
              </a:lnSpc>
              <a:spcBef>
                <a:spcPts val="0"/>
              </a:spcBef>
              <a:spcAft>
                <a:spcPts val="0"/>
              </a:spcAft>
              <a:buClr>
                <a:schemeClr val="dk1"/>
              </a:buClr>
              <a:buSzPts val="2000"/>
              <a:buFont typeface="Microsoft JhengHei"/>
              <a:buNone/>
            </a:pPr>
            <a:r>
              <a:rPr lang="zh-TW" sz="2000" b="0" i="0" u="none" strike="noStrike" cap="none" dirty="0">
                <a:solidFill>
                  <a:schemeClr val="dk1"/>
                </a:solidFill>
                <a:latin typeface="+mn-ea"/>
                <a:ea typeface="+mn-ea"/>
                <a:cs typeface="Microsoft JhengHei"/>
                <a:sym typeface="Microsoft JhengHei"/>
              </a:rPr>
              <a:t>計畫主持人</a:t>
            </a:r>
            <a:endParaRPr sz="2000" b="0" i="0" u="none" strike="noStrike" cap="none" dirty="0">
              <a:solidFill>
                <a:schemeClr val="dk1"/>
              </a:solidFill>
              <a:latin typeface="+mn-ea"/>
              <a:ea typeface="+mn-ea"/>
              <a:cs typeface="Microsoft JhengHei"/>
              <a:sym typeface="Microsoft JhengHei"/>
            </a:endParaRPr>
          </a:p>
          <a:p>
            <a:pPr marL="0" marR="0" lvl="0" indent="0" algn="ctr" rtl="0">
              <a:lnSpc>
                <a:spcPct val="100000"/>
              </a:lnSpc>
              <a:spcBef>
                <a:spcPts val="0"/>
              </a:spcBef>
              <a:spcAft>
                <a:spcPts val="0"/>
              </a:spcAft>
              <a:buClr>
                <a:srgbClr val="0000CC"/>
              </a:buClr>
              <a:buSzPts val="2800"/>
              <a:buFont typeface="Microsoft JhengHei"/>
              <a:buNone/>
            </a:pPr>
            <a:r>
              <a:rPr lang="zh-TW" sz="2800" b="0" i="0" u="none" strike="noStrike" cap="none" dirty="0">
                <a:solidFill>
                  <a:srgbClr val="0000CC"/>
                </a:solidFill>
                <a:latin typeface="+mn-ea"/>
                <a:ea typeface="+mn-ea"/>
                <a:cs typeface="Microsoft JhengHei"/>
                <a:sym typeface="Microsoft JhengHei"/>
              </a:rPr>
              <a:t>○○○</a:t>
            </a:r>
            <a:endParaRPr sz="2800" b="0" i="0" u="none" strike="noStrike" cap="none" dirty="0">
              <a:solidFill>
                <a:schemeClr val="dk1"/>
              </a:solidFill>
              <a:latin typeface="+mn-ea"/>
              <a:ea typeface="+mn-ea"/>
              <a:cs typeface="Microsoft JhengHei"/>
              <a:sym typeface="Microsoft JhengHei"/>
            </a:endParaRPr>
          </a:p>
        </p:txBody>
      </p:sp>
      <p:sp>
        <p:nvSpPr>
          <p:cNvPr id="92" name="Google Shape;92;p2"/>
          <p:cNvSpPr/>
          <p:nvPr/>
        </p:nvSpPr>
        <p:spPr>
          <a:xfrm>
            <a:off x="1524000" y="5438022"/>
            <a:ext cx="9144000" cy="553957"/>
          </a:xfrm>
          <a:prstGeom prst="rect">
            <a:avLst/>
          </a:prstGeom>
          <a:noFill/>
          <a:ln>
            <a:noFill/>
          </a:ln>
        </p:spPr>
        <p:txBody>
          <a:bodyPr spcFirstLastPara="1" wrap="square" lIns="91425" tIns="45700" rIns="91425" bIns="45700" anchor="ctr" anchorCtr="0">
            <a:spAutoFit/>
          </a:bodyPr>
          <a:lstStyle/>
          <a:p>
            <a:pPr marL="0" marR="0" lvl="0" indent="0" algn="ctr" rtl="0">
              <a:lnSpc>
                <a:spcPct val="150000"/>
              </a:lnSpc>
              <a:spcBef>
                <a:spcPts val="0"/>
              </a:spcBef>
              <a:spcAft>
                <a:spcPts val="0"/>
              </a:spcAft>
              <a:buClr>
                <a:schemeClr val="dk1"/>
              </a:buClr>
              <a:buSzPts val="2000"/>
              <a:buFont typeface="Times New Roman"/>
              <a:buNone/>
            </a:pPr>
            <a:r>
              <a:rPr lang="zh-TW" sz="2000" b="0" i="0" u="none" strike="noStrike" cap="none" dirty="0">
                <a:solidFill>
                  <a:schemeClr val="dk1"/>
                </a:solidFill>
                <a:latin typeface="+mn-ea"/>
                <a:ea typeface="+mn-ea"/>
                <a:cs typeface="Times New Roman"/>
                <a:sym typeface="Times New Roman"/>
              </a:rPr>
              <a:t>計畫</a:t>
            </a:r>
            <a:r>
              <a:rPr lang="zh-TW" altLang="en-US" sz="2000" b="0" i="0" u="none" strike="noStrike" cap="none" dirty="0">
                <a:solidFill>
                  <a:schemeClr val="dk1"/>
                </a:solidFill>
                <a:latin typeface="+mn-ea"/>
                <a:ea typeface="+mn-ea"/>
                <a:cs typeface="Times New Roman"/>
                <a:sym typeface="Times New Roman"/>
              </a:rPr>
              <a:t>期間</a:t>
            </a:r>
            <a:r>
              <a:rPr lang="zh-TW" sz="2000" b="0" i="0" u="none" strike="noStrike" cap="none" dirty="0">
                <a:solidFill>
                  <a:schemeClr val="dk1"/>
                </a:solidFill>
                <a:latin typeface="+mn-ea"/>
                <a:ea typeface="+mn-ea"/>
                <a:cs typeface="Times New Roman"/>
                <a:sym typeface="Times New Roman"/>
              </a:rPr>
              <a:t>：自11</a:t>
            </a:r>
            <a:r>
              <a:rPr lang="en-US" altLang="zh-TW" sz="2000" dirty="0">
                <a:solidFill>
                  <a:schemeClr val="dk1"/>
                </a:solidFill>
                <a:latin typeface="+mn-ea"/>
                <a:ea typeface="+mn-ea"/>
                <a:cs typeface="Times New Roman"/>
                <a:sym typeface="Times New Roman"/>
              </a:rPr>
              <a:t>5</a:t>
            </a:r>
            <a:r>
              <a:rPr lang="zh-TW" sz="2000" b="0" i="0" u="none" strike="noStrike" cap="none" dirty="0">
                <a:solidFill>
                  <a:schemeClr val="dk1"/>
                </a:solidFill>
                <a:latin typeface="+mn-ea"/>
                <a:ea typeface="+mn-ea"/>
                <a:cs typeface="Times New Roman"/>
                <a:sym typeface="Times New Roman"/>
              </a:rPr>
              <a:t>年9月1日至11</a:t>
            </a:r>
            <a:r>
              <a:rPr lang="en-US" altLang="zh-TW" sz="2000" dirty="0">
                <a:solidFill>
                  <a:schemeClr val="dk1"/>
                </a:solidFill>
                <a:latin typeface="+mn-ea"/>
                <a:ea typeface="+mn-ea"/>
                <a:cs typeface="Times New Roman"/>
                <a:sym typeface="Times New Roman"/>
              </a:rPr>
              <a:t>6</a:t>
            </a:r>
            <a:r>
              <a:rPr lang="zh-TW" sz="2000" b="0" i="0" u="none" strike="noStrike" cap="none" dirty="0">
                <a:solidFill>
                  <a:schemeClr val="dk1"/>
                </a:solidFill>
                <a:latin typeface="+mn-ea"/>
                <a:ea typeface="+mn-ea"/>
                <a:cs typeface="Times New Roman"/>
                <a:sym typeface="Times New Roman"/>
              </a:rPr>
              <a:t>年6月30日止(10個月)</a:t>
            </a:r>
            <a:endParaRPr sz="2000" b="0" i="0" u="none" strike="noStrike" cap="none" dirty="0">
              <a:solidFill>
                <a:schemeClr val="dk1"/>
              </a:solidFill>
              <a:latin typeface="+mn-ea"/>
              <a:ea typeface="+mn-ea"/>
              <a:cs typeface="Times New Roman"/>
              <a:sym typeface="Times New Roman"/>
            </a:endParaRPr>
          </a:p>
        </p:txBody>
      </p:sp>
      <p:sp>
        <p:nvSpPr>
          <p:cNvPr id="93" name="Google Shape;93;p2"/>
          <p:cNvSpPr/>
          <p:nvPr/>
        </p:nvSpPr>
        <p:spPr>
          <a:xfrm>
            <a:off x="1524000" y="6199186"/>
            <a:ext cx="9144000" cy="400050"/>
          </a:xfrm>
          <a:prstGeom prst="rect">
            <a:avLst/>
          </a:prstGeom>
          <a:noFill/>
          <a:ln>
            <a:noFill/>
          </a:ln>
        </p:spPr>
        <p:txBody>
          <a:bodyPr spcFirstLastPara="1" wrap="square" lIns="91425" tIns="45700" rIns="91425" bIns="45700" anchor="ctr" anchorCtr="0">
            <a:spAutoFit/>
          </a:bodyPr>
          <a:lstStyle/>
          <a:p>
            <a:pPr marL="0" marR="0" lvl="0" indent="0" algn="ctr" rtl="0">
              <a:lnSpc>
                <a:spcPct val="100000"/>
              </a:lnSpc>
              <a:spcBef>
                <a:spcPts val="0"/>
              </a:spcBef>
              <a:spcAft>
                <a:spcPts val="0"/>
              </a:spcAft>
              <a:buClr>
                <a:schemeClr val="dk1"/>
              </a:buClr>
              <a:buSzPts val="2000"/>
              <a:buFont typeface="Times New Roman"/>
              <a:buNone/>
            </a:pPr>
            <a:r>
              <a:rPr lang="zh-TW" sz="2000" b="0" i="0" u="none" strike="noStrike" cap="none" dirty="0">
                <a:solidFill>
                  <a:schemeClr val="dk1"/>
                </a:solidFill>
                <a:latin typeface="+mn-ea"/>
                <a:ea typeface="+mn-ea"/>
                <a:cs typeface="Times New Roman"/>
                <a:sym typeface="Times New Roman"/>
              </a:rPr>
              <a:t>中華民國11</a:t>
            </a:r>
            <a:r>
              <a:rPr lang="en-US" altLang="zh-TW" sz="2000" b="0" i="0" u="none" strike="noStrike" cap="none" dirty="0">
                <a:solidFill>
                  <a:schemeClr val="dk1"/>
                </a:solidFill>
                <a:latin typeface="+mn-ea"/>
                <a:ea typeface="+mn-ea"/>
                <a:cs typeface="Times New Roman"/>
                <a:sym typeface="Times New Roman"/>
              </a:rPr>
              <a:t>5</a:t>
            </a:r>
            <a:r>
              <a:rPr lang="zh-TW" sz="2000" b="0" i="0" u="none" strike="noStrike" cap="none" dirty="0">
                <a:solidFill>
                  <a:schemeClr val="dk1"/>
                </a:solidFill>
                <a:latin typeface="+mn-ea"/>
                <a:ea typeface="+mn-ea"/>
                <a:cs typeface="Times New Roman"/>
                <a:sym typeface="Times New Roman"/>
              </a:rPr>
              <a:t>年</a:t>
            </a:r>
            <a:r>
              <a:rPr lang="zh-TW" altLang="en-US" sz="2000" dirty="0">
                <a:solidFill>
                  <a:schemeClr val="dk1"/>
                </a:solidFill>
                <a:latin typeface="+mn-ea"/>
                <a:ea typeface="+mn-ea"/>
                <a:cs typeface="Times New Roman"/>
                <a:sym typeface="Times New Roman"/>
              </a:rPr>
              <a:t>    </a:t>
            </a:r>
            <a:r>
              <a:rPr lang="zh-TW" sz="2000" b="0" i="0" u="none" strike="noStrike" cap="none" dirty="0">
                <a:solidFill>
                  <a:schemeClr val="dk1"/>
                </a:solidFill>
                <a:latin typeface="+mn-ea"/>
                <a:ea typeface="+mn-ea"/>
                <a:cs typeface="Times New Roman"/>
                <a:sym typeface="Times New Roman"/>
              </a:rPr>
              <a:t>月</a:t>
            </a:r>
            <a:endParaRPr sz="1400" b="0" i="0" u="none" strike="noStrike" cap="none" dirty="0">
              <a:solidFill>
                <a:srgbClr val="000000"/>
              </a:solidFill>
              <a:latin typeface="+mn-ea"/>
              <a:ea typeface="+mn-ea"/>
              <a:cs typeface="Arial"/>
              <a:sym typeface="Arial"/>
            </a:endParaRPr>
          </a:p>
        </p:txBody>
      </p:sp>
      <p:sp>
        <p:nvSpPr>
          <p:cNvPr id="3" name="文字方塊 2">
            <a:extLst>
              <a:ext uri="{FF2B5EF4-FFF2-40B4-BE49-F238E27FC236}">
                <a16:creationId xmlns:a16="http://schemas.microsoft.com/office/drawing/2014/main" id="{9A84BE7E-007A-1D95-E94A-F0E2718DADC2}"/>
              </a:ext>
            </a:extLst>
          </p:cNvPr>
          <p:cNvSpPr txBox="1"/>
          <p:nvPr/>
        </p:nvSpPr>
        <p:spPr>
          <a:xfrm>
            <a:off x="1126435" y="1971983"/>
            <a:ext cx="10495722" cy="400110"/>
          </a:xfrm>
          <a:prstGeom prst="rect">
            <a:avLst/>
          </a:prstGeom>
          <a:noFill/>
        </p:spPr>
        <p:txBody>
          <a:bodyPr wrap="square">
            <a:spAutoFit/>
          </a:bodyPr>
          <a:lstStyle/>
          <a:p>
            <a:pPr lvl="0" algn="ctr">
              <a:buClr>
                <a:schemeClr val="dk1"/>
              </a:buClr>
              <a:buSzPts val="2000"/>
            </a:pPr>
            <a:r>
              <a:rPr lang="zh-TW" altLang="en-US" sz="2000" b="0" i="0" u="none" strike="noStrike" cap="none" dirty="0">
                <a:solidFill>
                  <a:schemeClr val="dk1"/>
                </a:solidFill>
                <a:latin typeface="+mn-ea"/>
                <a:ea typeface="+mn-ea"/>
                <a:cs typeface="Microsoft JhengHei"/>
                <a:sym typeface="Microsoft JhengHei"/>
              </a:rPr>
              <a:t>計畫類別：</a:t>
            </a:r>
            <a:r>
              <a:rPr lang="en-US" altLang="zh-TW" sz="2000" dirty="0">
                <a:latin typeface="+mn-ea"/>
                <a:ea typeface="+mn-ea"/>
              </a:rPr>
              <a:t>□</a:t>
            </a:r>
            <a:r>
              <a:rPr lang="zh-TW" altLang="zh-TW" sz="2000" dirty="0">
                <a:latin typeface="+mn-ea"/>
                <a:ea typeface="+mn-ea"/>
              </a:rPr>
              <a:t>觀光旅遊產業</a:t>
            </a:r>
            <a:r>
              <a:rPr lang="en-US" altLang="zh-TW" sz="2000" dirty="0">
                <a:latin typeface="+mn-ea"/>
                <a:ea typeface="+mn-ea"/>
              </a:rPr>
              <a:t>□</a:t>
            </a:r>
            <a:r>
              <a:rPr lang="zh-TW" altLang="zh-TW" sz="2000" dirty="0">
                <a:latin typeface="+mn-ea"/>
                <a:ea typeface="+mn-ea"/>
              </a:rPr>
              <a:t>文化創意產業</a:t>
            </a:r>
            <a:r>
              <a:rPr lang="en-US" altLang="zh-TW" sz="2000" b="1" dirty="0">
                <a:latin typeface="+mn-ea"/>
                <a:ea typeface="+mn-ea"/>
              </a:rPr>
              <a:t>□</a:t>
            </a:r>
            <a:r>
              <a:rPr lang="zh-TW" altLang="zh-TW" sz="2000" dirty="0">
                <a:latin typeface="+mn-ea"/>
                <a:ea typeface="+mn-ea"/>
              </a:rPr>
              <a:t>健康長照產業</a:t>
            </a:r>
            <a:r>
              <a:rPr lang="en-US" altLang="zh-TW" sz="2000" dirty="0">
                <a:latin typeface="+mn-ea"/>
                <a:ea typeface="+mn-ea"/>
              </a:rPr>
              <a:t>□</a:t>
            </a:r>
            <a:r>
              <a:rPr lang="zh-TW" altLang="zh-TW" sz="2000" dirty="0">
                <a:latin typeface="+mn-ea"/>
                <a:ea typeface="+mn-ea"/>
              </a:rPr>
              <a:t>食品加工產業</a:t>
            </a:r>
            <a:r>
              <a:rPr lang="en-US" altLang="zh-TW" sz="2000" dirty="0">
                <a:latin typeface="+mn-ea"/>
                <a:ea typeface="+mn-ea"/>
              </a:rPr>
              <a:t>□</a:t>
            </a:r>
            <a:r>
              <a:rPr lang="zh-TW" altLang="zh-TW" sz="2000" dirty="0">
                <a:latin typeface="+mn-ea"/>
                <a:ea typeface="+mn-ea"/>
              </a:rPr>
              <a:t>數位應用產業</a:t>
            </a:r>
            <a:endParaRPr lang="zh-TW" altLang="en-US" sz="2000" b="0" i="0" u="none" strike="noStrike" cap="none" dirty="0">
              <a:solidFill>
                <a:schemeClr val="dk1"/>
              </a:solidFill>
              <a:latin typeface="+mn-ea"/>
              <a:ea typeface="+mn-ea"/>
              <a:cs typeface="Microsoft JhengHei"/>
              <a:sym typeface="Microsoft JhengHei"/>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90054" y="-109888"/>
            <a:ext cx="10515600" cy="1325563"/>
          </a:xfrm>
          <a:noFill/>
          <a:ln>
            <a:noFill/>
          </a:ln>
        </p:spPr>
        <p:txBody>
          <a:bodyPr spcFirstLastPara="1" wrap="square" lIns="91425" tIns="45700" rIns="91425" bIns="45700" anchor="ctr" anchorCtr="0">
            <a:normAutofit/>
          </a:bodyPr>
          <a:lstStyle/>
          <a:p>
            <a:pPr lvl="0" algn="just">
              <a:spcBef>
                <a:spcPts val="600"/>
              </a:spcBef>
              <a:spcAft>
                <a:spcPts val="600"/>
              </a:spcAft>
            </a:pPr>
            <a:r>
              <a:rPr lang="zh-TW" altLang="en-US" sz="3600" b="1" dirty="0">
                <a:solidFill>
                  <a:schemeClr val="tx1"/>
                </a:solidFill>
                <a:latin typeface="標楷體" panose="03000509000000000000" pitchFamily="65" charset="-120"/>
                <a:ea typeface="標楷體" panose="03000509000000000000" pitchFamily="65" charset="-120"/>
              </a:rPr>
              <a:t>陸</a:t>
            </a:r>
            <a:r>
              <a:rPr lang="zh-TW" altLang="en-US" sz="3600" b="1" dirty="0" smtClean="0">
                <a:solidFill>
                  <a:schemeClr val="tx1"/>
                </a:solidFill>
                <a:latin typeface="標楷體" panose="03000509000000000000" pitchFamily="65" charset="-120"/>
                <a:ea typeface="標楷體" panose="03000509000000000000" pitchFamily="65" charset="-120"/>
              </a:rPr>
              <a:t>、</a:t>
            </a:r>
            <a:r>
              <a:rPr lang="zh-TW" altLang="zh-TW" sz="3600" b="1" kern="100" dirty="0">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清潔生產資源回收</a:t>
            </a:r>
            <a:endParaRPr lang="zh-TW" altLang="zh-TW" sz="3600" kern="100" dirty="0">
              <a:solidFill>
                <a:schemeClr val="tx1"/>
              </a:solidFill>
              <a:latin typeface="Times New Roman" panose="02020603050405020304" pitchFamily="18" charset="0"/>
              <a:ea typeface="新細明體" panose="02020500000000000000" pitchFamily="18" charset="-120"/>
              <a:cs typeface="Times New Roman" panose="02020603050405020304" pitchFamily="18" charset="0"/>
            </a:endParaRPr>
          </a:p>
        </p:txBody>
      </p:sp>
      <p:sp>
        <p:nvSpPr>
          <p:cNvPr id="8" name="矩形 7"/>
          <p:cNvSpPr/>
          <p:nvPr/>
        </p:nvSpPr>
        <p:spPr>
          <a:xfrm>
            <a:off x="269175" y="1215676"/>
            <a:ext cx="11629900" cy="1323439"/>
          </a:xfrm>
          <a:prstGeom prst="rect">
            <a:avLst/>
          </a:prstGeom>
        </p:spPr>
        <p:txBody>
          <a:bodyPr wrap="square">
            <a:spAutoFit/>
          </a:bodyPr>
          <a:lstStyle/>
          <a:p>
            <a:pPr lvl="0" algn="just">
              <a:spcBef>
                <a:spcPts val="600"/>
              </a:spcBef>
              <a:spcAft>
                <a:spcPts val="600"/>
              </a:spcAft>
            </a:pPr>
            <a:r>
              <a:rPr lang="en-US" altLang="zh-TW" sz="2000" kern="100" dirty="0" smtClean="0">
                <a:latin typeface="Times New Roman" panose="02020603050405020304" pitchFamily="18" charset="0"/>
                <a:ea typeface="標楷體" panose="03000509000000000000" pitchFamily="65" charset="-120"/>
              </a:rPr>
              <a:t>1.</a:t>
            </a:r>
            <a:r>
              <a:rPr lang="zh-TW" altLang="zh-TW" sz="2000" kern="100" dirty="0" smtClean="0">
                <a:latin typeface="Times New Roman" panose="02020603050405020304" pitchFamily="18" charset="0"/>
                <a:ea typeface="標楷體" panose="03000509000000000000" pitchFamily="65" charset="-120"/>
              </a:rPr>
              <a:t>新產品</a:t>
            </a:r>
            <a:r>
              <a:rPr lang="zh-TW" altLang="zh-TW" sz="2000" kern="100" dirty="0">
                <a:latin typeface="Times New Roman" panose="02020603050405020304" pitchFamily="18" charset="0"/>
                <a:ea typeface="標楷體" panose="03000509000000000000" pitchFamily="65" charset="-120"/>
              </a:rPr>
              <a:t>／</a:t>
            </a:r>
            <a:r>
              <a:rPr lang="zh-TW" altLang="zh-TW" sz="2000" kern="100" dirty="0" smtClean="0">
                <a:latin typeface="Times New Roman" panose="02020603050405020304" pitchFamily="18" charset="0"/>
                <a:ea typeface="標楷體" panose="03000509000000000000" pitchFamily="65" charset="-120"/>
              </a:rPr>
              <a:t>技術</a:t>
            </a:r>
            <a:r>
              <a:rPr lang="zh-TW" altLang="en-US" sz="2000" kern="100" dirty="0" smtClean="0">
                <a:latin typeface="Times New Roman" panose="02020603050405020304" pitchFamily="18" charset="0"/>
                <a:ea typeface="標楷體" panose="03000509000000000000" pitchFamily="65" charset="-120"/>
              </a:rPr>
              <a:t>對於</a:t>
            </a:r>
            <a:r>
              <a:rPr lang="zh-TW" altLang="zh-TW" sz="2000" kern="100" dirty="0" smtClean="0">
                <a:latin typeface="Times New Roman" panose="02020603050405020304" pitchFamily="18" charset="0"/>
                <a:ea typeface="標楷體" panose="03000509000000000000" pitchFamily="65" charset="-120"/>
              </a:rPr>
              <a:t>促進</a:t>
            </a:r>
            <a:r>
              <a:rPr lang="zh-TW" altLang="zh-TW" sz="2000" kern="100" dirty="0">
                <a:latin typeface="Times New Roman" panose="02020603050405020304" pitchFamily="18" charset="0"/>
                <a:ea typeface="標楷體" panose="03000509000000000000" pitchFamily="65" charset="-120"/>
              </a:rPr>
              <a:t>產業永續發展或綠色清潔生產</a:t>
            </a:r>
            <a:r>
              <a:rPr lang="zh-TW" altLang="zh-TW" sz="2000" kern="100" dirty="0" smtClean="0">
                <a:latin typeface="Times New Roman" panose="02020603050405020304" pitchFamily="18" charset="0"/>
                <a:ea typeface="標楷體" panose="03000509000000000000" pitchFamily="65" charset="-120"/>
              </a:rPr>
              <a:t>概念</a:t>
            </a:r>
            <a:r>
              <a:rPr lang="zh-TW" altLang="en-US" sz="2000" kern="100" dirty="0" smtClean="0">
                <a:latin typeface="Times New Roman" panose="02020603050405020304" pitchFamily="18" charset="0"/>
                <a:ea typeface="標楷體" panose="03000509000000000000" pitchFamily="65" charset="-120"/>
              </a:rPr>
              <a:t>說明：</a:t>
            </a:r>
            <a:endParaRPr lang="en-US" altLang="zh-TW" sz="2000" kern="100" dirty="0" smtClean="0">
              <a:latin typeface="Times New Roman" panose="02020603050405020304" pitchFamily="18" charset="0"/>
              <a:ea typeface="標楷體" panose="03000509000000000000" pitchFamily="65" charset="-120"/>
            </a:endParaRPr>
          </a:p>
          <a:p>
            <a:pPr lvl="0" algn="just">
              <a:spcBef>
                <a:spcPts val="600"/>
              </a:spcBef>
              <a:spcAft>
                <a:spcPts val="600"/>
              </a:spcAft>
            </a:pPr>
            <a:endParaRPr lang="zh-TW" altLang="zh-TW" sz="2000" kern="100" dirty="0">
              <a:latin typeface="Times New Roman" panose="02020603050405020304" pitchFamily="18" charset="0"/>
              <a:ea typeface="新細明體" panose="02020500000000000000" pitchFamily="18" charset="-120"/>
            </a:endParaRPr>
          </a:p>
          <a:p>
            <a:pPr lvl="0" algn="just">
              <a:spcBef>
                <a:spcPts val="600"/>
              </a:spcBef>
              <a:spcAft>
                <a:spcPts val="600"/>
              </a:spcAft>
            </a:pPr>
            <a:r>
              <a:rPr lang="en-US" altLang="zh-TW" sz="2000" kern="100" dirty="0" smtClean="0">
                <a:latin typeface="Times New Roman" panose="02020603050405020304" pitchFamily="18" charset="0"/>
                <a:ea typeface="標楷體" panose="03000509000000000000" pitchFamily="65" charset="-120"/>
              </a:rPr>
              <a:t>2.</a:t>
            </a:r>
            <a:r>
              <a:rPr lang="zh-TW" altLang="zh-TW" sz="2000" kern="100" dirty="0" smtClean="0">
                <a:latin typeface="Times New Roman" panose="02020603050405020304" pitchFamily="18" charset="0"/>
                <a:ea typeface="標楷體" panose="03000509000000000000" pitchFamily="65" charset="-120"/>
              </a:rPr>
              <a:t>新產品</a:t>
            </a:r>
            <a:r>
              <a:rPr lang="zh-TW" altLang="zh-TW" sz="2000" kern="100" dirty="0">
                <a:latin typeface="Times New Roman" panose="02020603050405020304" pitchFamily="18" charset="0"/>
                <a:ea typeface="標楷體" panose="03000509000000000000" pitchFamily="65" charset="-120"/>
              </a:rPr>
              <a:t>／</a:t>
            </a:r>
            <a:r>
              <a:rPr lang="zh-TW" altLang="zh-TW" sz="2000" kern="100" dirty="0" smtClean="0">
                <a:latin typeface="Times New Roman" panose="02020603050405020304" pitchFamily="18" charset="0"/>
                <a:ea typeface="標楷體" panose="03000509000000000000" pitchFamily="65" charset="-120"/>
              </a:rPr>
              <a:t>技術</a:t>
            </a:r>
            <a:r>
              <a:rPr lang="zh-TW" altLang="en-US" sz="2000" kern="100" dirty="0" smtClean="0">
                <a:latin typeface="Times New Roman" panose="02020603050405020304" pitchFamily="18" charset="0"/>
                <a:ea typeface="標楷體" panose="03000509000000000000" pitchFamily="65" charset="-120"/>
              </a:rPr>
              <a:t>有否</a:t>
            </a:r>
            <a:r>
              <a:rPr lang="zh-TW" altLang="zh-TW" sz="2000" kern="100" dirty="0" smtClean="0">
                <a:latin typeface="Times New Roman" panose="02020603050405020304" pitchFamily="18" charset="0"/>
                <a:ea typeface="標楷體" panose="03000509000000000000" pitchFamily="65" charset="-120"/>
              </a:rPr>
              <a:t>節約</a:t>
            </a:r>
            <a:r>
              <a:rPr lang="zh-TW" altLang="zh-TW" sz="2000" kern="100" dirty="0">
                <a:latin typeface="Times New Roman" panose="02020603050405020304" pitchFamily="18" charset="0"/>
                <a:ea typeface="標楷體" panose="03000509000000000000" pitchFamily="65" charset="-120"/>
              </a:rPr>
              <a:t>資源與能源、增進環保與工業</a:t>
            </a:r>
            <a:r>
              <a:rPr lang="zh-TW" altLang="zh-TW" sz="2000" kern="100" dirty="0" smtClean="0">
                <a:latin typeface="Times New Roman" panose="02020603050405020304" pitchFamily="18" charset="0"/>
                <a:ea typeface="標楷體" panose="03000509000000000000" pitchFamily="65" charset="-120"/>
              </a:rPr>
              <a:t>安全</a:t>
            </a:r>
            <a:r>
              <a:rPr lang="zh-TW" altLang="en-US" sz="2000" kern="100" dirty="0" smtClean="0">
                <a:latin typeface="Times New Roman" panose="02020603050405020304" pitchFamily="18" charset="0"/>
                <a:ea typeface="標楷體" panose="03000509000000000000" pitchFamily="65" charset="-120"/>
              </a:rPr>
              <a:t>說明</a:t>
            </a:r>
            <a:r>
              <a:rPr lang="zh-TW" altLang="en-US" sz="2000" kern="100" dirty="0">
                <a:latin typeface="Times New Roman" panose="02020603050405020304" pitchFamily="18" charset="0"/>
                <a:ea typeface="標楷體" panose="03000509000000000000" pitchFamily="65" charset="-120"/>
              </a:rPr>
              <a:t>：</a:t>
            </a:r>
            <a:endParaRPr lang="zh-TW" altLang="zh-TW" sz="2000" kern="100" dirty="0">
              <a:latin typeface="Times New Roman" panose="02020603050405020304" pitchFamily="18" charset="0"/>
              <a:ea typeface="新細明體" panose="02020500000000000000" pitchFamily="18" charset="-120"/>
            </a:endParaRPr>
          </a:p>
        </p:txBody>
      </p:sp>
    </p:spTree>
    <p:extLst>
      <p:ext uri="{BB962C8B-B14F-4D97-AF65-F5344CB8AC3E}">
        <p14:creationId xmlns:p14="http://schemas.microsoft.com/office/powerpoint/2010/main" val="16580749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11"/>
          <p:cNvSpPr txBox="1">
            <a:spLocks noGrp="1"/>
          </p:cNvSpPr>
          <p:nvPr>
            <p:ph type="title"/>
          </p:nvPr>
        </p:nvSpPr>
        <p:spPr>
          <a:xfrm>
            <a:off x="2933700" y="2766218"/>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3600"/>
              <a:buFont typeface="Microsoft JhengHei"/>
              <a:buNone/>
            </a:pPr>
            <a:r>
              <a:rPr lang="zh-TW" sz="3600" b="1">
                <a:latin typeface="標楷體" panose="03000509000000000000" pitchFamily="65" charset="-120"/>
                <a:ea typeface="標楷體" panose="03000509000000000000" pitchFamily="65" charset="-120"/>
                <a:cs typeface="Microsoft JhengHei"/>
                <a:sym typeface="Microsoft JhengHei"/>
              </a:rPr>
              <a:t>報告完畢，感謝委員指教。</a:t>
            </a:r>
            <a:endParaRPr>
              <a:latin typeface="標楷體" panose="03000509000000000000" pitchFamily="65" charset="-120"/>
              <a:ea typeface="標楷體" panose="03000509000000000000" pitchFamily="65" charset="-12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4"/>
          <p:cNvSpPr txBox="1">
            <a:spLocks noGrp="1"/>
          </p:cNvSpPr>
          <p:nvPr>
            <p:ph type="title"/>
          </p:nvPr>
        </p:nvSpPr>
        <p:spPr>
          <a:xfrm>
            <a:off x="0" y="0"/>
            <a:ext cx="10515600" cy="732114"/>
          </a:xfrm>
          <a:prstGeom prst="rect">
            <a:avLst/>
          </a:prstGeom>
          <a:noFill/>
          <a:ln>
            <a:noFill/>
          </a:ln>
        </p:spPr>
        <p:txBody>
          <a:bodyPr spcFirstLastPara="1" wrap="square" lIns="91425" tIns="45700" rIns="91425" bIns="45700" anchor="ctr" anchorCtr="0">
            <a:normAutofit/>
          </a:bodyPr>
          <a:lstStyle/>
          <a:p>
            <a:pPr lvl="0">
              <a:buSzPts val="3600"/>
            </a:pPr>
            <a:r>
              <a:rPr lang="zh-TW" sz="3600" b="1" dirty="0">
                <a:latin typeface="+mn-ea"/>
                <a:ea typeface="+mn-ea"/>
                <a:cs typeface="Microsoft JhengHei"/>
                <a:sym typeface="Microsoft JhengHei"/>
              </a:rPr>
              <a:t>壹、</a:t>
            </a:r>
            <a:r>
              <a:rPr lang="zh-TW" altLang="en-US" sz="3600" b="1" dirty="0">
                <a:solidFill>
                  <a:schemeClr val="tx1"/>
                </a:solidFill>
                <a:latin typeface="+mn-ea"/>
                <a:ea typeface="+mn-ea"/>
              </a:rPr>
              <a:t>公司簡介</a:t>
            </a:r>
            <a:endParaRPr b="1" dirty="0">
              <a:latin typeface="+mn-ea"/>
              <a:ea typeface="+mn-ea"/>
            </a:endParaRPr>
          </a:p>
        </p:txBody>
      </p:sp>
      <p:sp>
        <p:nvSpPr>
          <p:cNvPr id="4" name="文字方塊 3">
            <a:extLst>
              <a:ext uri="{FF2B5EF4-FFF2-40B4-BE49-F238E27FC236}">
                <a16:creationId xmlns:a16="http://schemas.microsoft.com/office/drawing/2014/main" id="{D68D9FCC-16DD-5951-5858-36A07BFA63B9}"/>
              </a:ext>
            </a:extLst>
          </p:cNvPr>
          <p:cNvSpPr txBox="1"/>
          <p:nvPr/>
        </p:nvSpPr>
        <p:spPr>
          <a:xfrm>
            <a:off x="218662" y="891354"/>
            <a:ext cx="11337234" cy="1631216"/>
          </a:xfrm>
          <a:prstGeom prst="rect">
            <a:avLst/>
          </a:prstGeom>
          <a:noFill/>
        </p:spPr>
        <p:txBody>
          <a:bodyPr wrap="square">
            <a:spAutoFit/>
          </a:bodyPr>
          <a:lstStyle/>
          <a:p>
            <a:pPr algn="just" eaLnBrk="0">
              <a:buNone/>
            </a:pPr>
            <a:r>
              <a:rPr lang="zh-TW" altLang="zh-TW" sz="2000" kern="100" dirty="0">
                <a:effectLst/>
                <a:latin typeface="標楷體" panose="03000509000000000000" pitchFamily="65" charset="-120"/>
                <a:ea typeface="標楷體" panose="03000509000000000000" pitchFamily="65" charset="-120"/>
              </a:rPr>
              <a:t>一、基本資料（可提出公司沿革、經營理念、曾獲殊榮及認證等）</a:t>
            </a:r>
          </a:p>
          <a:p>
            <a:pPr algn="just" eaLnBrk="0">
              <a:buNone/>
            </a:pPr>
            <a:r>
              <a:rPr lang="en-US" altLang="zh-TW" sz="2000" kern="100" dirty="0">
                <a:effectLst/>
                <a:latin typeface="標楷體" panose="03000509000000000000" pitchFamily="65" charset="-120"/>
                <a:ea typeface="標楷體" panose="03000509000000000000" pitchFamily="65" charset="-120"/>
              </a:rPr>
              <a:t> </a:t>
            </a:r>
            <a:endParaRPr lang="zh-TW" altLang="zh-TW" sz="2000" kern="100" dirty="0">
              <a:effectLst/>
              <a:latin typeface="標楷體" panose="03000509000000000000" pitchFamily="65" charset="-120"/>
              <a:ea typeface="標楷體" panose="03000509000000000000" pitchFamily="65" charset="-120"/>
            </a:endParaRPr>
          </a:p>
          <a:p>
            <a:pPr algn="just" eaLnBrk="0">
              <a:buNone/>
            </a:pPr>
            <a:r>
              <a:rPr lang="zh-TW" altLang="zh-TW" sz="2000" kern="100" dirty="0">
                <a:effectLst/>
                <a:latin typeface="標楷體" panose="03000509000000000000" pitchFamily="65" charset="-120"/>
                <a:ea typeface="標楷體" panose="03000509000000000000" pitchFamily="65" charset="-120"/>
              </a:rPr>
              <a:t>二、公司營運狀況</a:t>
            </a:r>
          </a:p>
          <a:p>
            <a:pPr marL="152400" algn="just" eaLnBrk="0">
              <a:buNone/>
            </a:pPr>
            <a:r>
              <a:rPr lang="zh-TW" altLang="zh-TW" sz="2000" kern="100" dirty="0">
                <a:effectLst/>
                <a:latin typeface="標楷體" panose="03000509000000000000" pitchFamily="65" charset="-120"/>
                <a:ea typeface="標楷體" panose="03000509000000000000" pitchFamily="65" charset="-120"/>
              </a:rPr>
              <a:t>（一）主要服務或產品目標客群</a:t>
            </a:r>
          </a:p>
          <a:p>
            <a:pPr marL="152400" algn="just" eaLnBrk="0">
              <a:buNone/>
            </a:pPr>
            <a:r>
              <a:rPr lang="zh-TW" altLang="zh-TW" sz="2000" kern="100" dirty="0">
                <a:effectLst/>
                <a:latin typeface="標楷體" panose="03000509000000000000" pitchFamily="65" charset="-120"/>
                <a:ea typeface="標楷體" panose="03000509000000000000" pitchFamily="65" charset="-120"/>
              </a:rPr>
              <a:t>（二）銷售通路說明（包括虛擬及實體銷售據點分佈狀況）金額單位：仟元</a:t>
            </a:r>
          </a:p>
        </p:txBody>
      </p:sp>
      <p:sp>
        <p:nvSpPr>
          <p:cNvPr id="2" name="矩形 1">
            <a:extLst>
              <a:ext uri="{FF2B5EF4-FFF2-40B4-BE49-F238E27FC236}">
                <a16:creationId xmlns:a16="http://schemas.microsoft.com/office/drawing/2014/main" id="{262FAF87-A1B1-C53B-3C6E-EA6B7C8FB553}"/>
              </a:ext>
            </a:extLst>
          </p:cNvPr>
          <p:cNvSpPr/>
          <p:nvPr/>
        </p:nvSpPr>
        <p:spPr>
          <a:xfrm>
            <a:off x="5942493" y="5255682"/>
            <a:ext cx="6020314" cy="1061381"/>
          </a:xfrm>
          <a:prstGeom prst="rect">
            <a:avLst/>
          </a:prstGeom>
          <a:solidFill>
            <a:srgbClr val="F9DDF0">
              <a:alpha val="80000"/>
            </a:srgbClr>
          </a:solidFill>
          <a:ln cap="flat">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zh-TW" b="1" i="0" u="none" strike="noStrike" kern="1200" cap="none" spc="0" baseline="0" dirty="0">
                <a:solidFill>
                  <a:srgbClr val="000000"/>
                </a:solidFill>
                <a:uFillTx/>
                <a:latin typeface="Times New Roman"/>
                <a:ea typeface="標楷體"/>
              </a:rPr>
              <a:t>提醒</a:t>
            </a:r>
            <a:r>
              <a:rPr lang="zh-TW" altLang="en-US" b="1" dirty="0">
                <a:solidFill>
                  <a:srgbClr val="000000"/>
                </a:solidFill>
                <a:latin typeface="Times New Roman"/>
                <a:ea typeface="標楷體"/>
              </a:rPr>
              <a:t>：</a:t>
            </a:r>
            <a:endParaRPr lang="en-US" b="1" i="0" u="none" strike="noStrike" kern="1200" cap="none" spc="0" baseline="0" dirty="0">
              <a:solidFill>
                <a:srgbClr val="000000"/>
              </a:solidFill>
              <a:uFillTx/>
              <a:latin typeface="Times New Roman"/>
              <a:ea typeface="標楷體"/>
            </a:endParaRPr>
          </a:p>
          <a:p>
            <a:pPr marL="182563" lvl="0" indent="-182563">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zh-TW" b="1" i="0" u="none" strike="noStrike" kern="1200" cap="none" spc="0" baseline="0" dirty="0">
                <a:solidFill>
                  <a:srgbClr val="000000"/>
                </a:solidFill>
                <a:uFillTx/>
                <a:latin typeface="Times New Roman"/>
                <a:ea typeface="標楷體"/>
              </a:rPr>
              <a:t>重點檢附計畫相關獎項或專利，展現可執行計畫的能力。</a:t>
            </a:r>
            <a:endParaRPr lang="en-US" altLang="zh-TW" b="1" i="0" u="none" strike="noStrike" kern="1200" cap="none" spc="0" baseline="0" dirty="0">
              <a:solidFill>
                <a:srgbClr val="000000"/>
              </a:solidFill>
              <a:uFillTx/>
              <a:latin typeface="Times New Roman"/>
              <a:ea typeface="標楷體"/>
            </a:endParaRPr>
          </a:p>
          <a:p>
            <a:pPr marL="182563" lvl="0" indent="-182563">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zh-TW" altLang="en-US" b="1" u="sng" dirty="0">
                <a:solidFill>
                  <a:srgbClr val="FF0000"/>
                </a:solidFill>
                <a:latin typeface="Times New Roman"/>
                <a:ea typeface="標楷體"/>
              </a:rPr>
              <a:t>公司主要產品項目不得空白。</a:t>
            </a:r>
            <a:endParaRPr lang="en-US" altLang="zh-TW" b="1" u="sng" dirty="0">
              <a:solidFill>
                <a:srgbClr val="FF0000"/>
              </a:solidFill>
              <a:latin typeface="Times New Roman"/>
              <a:ea typeface="標楷體"/>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5">
          <a:extLst>
            <a:ext uri="{FF2B5EF4-FFF2-40B4-BE49-F238E27FC236}">
              <a16:creationId xmlns:a16="http://schemas.microsoft.com/office/drawing/2014/main" id="{5B1B775A-0961-4F23-B724-7CDA4D853F6D}"/>
            </a:ext>
          </a:extLst>
        </p:cNvPr>
        <p:cNvGrpSpPr/>
        <p:nvPr/>
      </p:nvGrpSpPr>
      <p:grpSpPr>
        <a:xfrm>
          <a:off x="0" y="0"/>
          <a:ext cx="0" cy="0"/>
          <a:chOff x="0" y="0"/>
          <a:chExt cx="0" cy="0"/>
        </a:xfrm>
      </p:grpSpPr>
      <p:sp>
        <p:nvSpPr>
          <p:cNvPr id="106" name="Google Shape;106;p4">
            <a:extLst>
              <a:ext uri="{FF2B5EF4-FFF2-40B4-BE49-F238E27FC236}">
                <a16:creationId xmlns:a16="http://schemas.microsoft.com/office/drawing/2014/main" id="{4226BBD7-FD30-B528-3BAE-F733C064F697}"/>
              </a:ext>
            </a:extLst>
          </p:cNvPr>
          <p:cNvSpPr txBox="1">
            <a:spLocks noGrp="1"/>
          </p:cNvSpPr>
          <p:nvPr>
            <p:ph type="title"/>
          </p:nvPr>
        </p:nvSpPr>
        <p:spPr>
          <a:xfrm>
            <a:off x="0" y="0"/>
            <a:ext cx="10515600" cy="732114"/>
          </a:xfrm>
          <a:prstGeom prst="rect">
            <a:avLst/>
          </a:prstGeom>
          <a:noFill/>
          <a:ln>
            <a:noFill/>
          </a:ln>
        </p:spPr>
        <p:txBody>
          <a:bodyPr spcFirstLastPara="1" wrap="square" lIns="91425" tIns="45700" rIns="91425" bIns="45700" anchor="ctr" anchorCtr="0">
            <a:normAutofit/>
          </a:bodyPr>
          <a:lstStyle/>
          <a:p>
            <a:pPr lvl="0">
              <a:buSzPts val="3600"/>
            </a:pPr>
            <a:r>
              <a:rPr lang="zh-TW" sz="3600" b="1" dirty="0">
                <a:latin typeface="+mn-ea"/>
                <a:ea typeface="+mn-ea"/>
                <a:cs typeface="Microsoft JhengHei"/>
                <a:sym typeface="Microsoft JhengHei"/>
              </a:rPr>
              <a:t>壹、</a:t>
            </a:r>
            <a:r>
              <a:rPr lang="zh-TW" altLang="en-US" sz="3600" b="1" dirty="0">
                <a:solidFill>
                  <a:schemeClr val="tx1"/>
                </a:solidFill>
                <a:latin typeface="+mn-ea"/>
                <a:ea typeface="+mn-ea"/>
              </a:rPr>
              <a:t>公司簡介</a:t>
            </a:r>
            <a:r>
              <a:rPr lang="en-US" altLang="zh-TW" sz="3600" b="1" dirty="0">
                <a:solidFill>
                  <a:schemeClr val="tx1"/>
                </a:solidFill>
                <a:latin typeface="+mn-ea"/>
                <a:ea typeface="+mn-ea"/>
              </a:rPr>
              <a:t>-</a:t>
            </a:r>
            <a:r>
              <a:rPr lang="zh-TW" altLang="en-US" sz="3600" b="1" dirty="0">
                <a:solidFill>
                  <a:schemeClr val="tx1"/>
                </a:solidFill>
                <a:latin typeface="+mn-ea"/>
                <a:ea typeface="+mn-ea"/>
              </a:rPr>
              <a:t>研發人員</a:t>
            </a:r>
            <a:endParaRPr b="1" dirty="0">
              <a:latin typeface="+mn-ea"/>
              <a:ea typeface="+mn-ea"/>
            </a:endParaRPr>
          </a:p>
        </p:txBody>
      </p:sp>
      <p:graphicFrame>
        <p:nvGraphicFramePr>
          <p:cNvPr id="2" name="表格 1">
            <a:extLst>
              <a:ext uri="{FF2B5EF4-FFF2-40B4-BE49-F238E27FC236}">
                <a16:creationId xmlns:a16="http://schemas.microsoft.com/office/drawing/2014/main" id="{82525F1A-A71F-9041-8D67-84DD8C870984}"/>
              </a:ext>
            </a:extLst>
          </p:cNvPr>
          <p:cNvGraphicFramePr>
            <a:graphicFrameLocks noGrp="1"/>
          </p:cNvGraphicFramePr>
          <p:nvPr>
            <p:extLst>
              <p:ext uri="{D42A27DB-BD31-4B8C-83A1-F6EECF244321}">
                <p14:modId xmlns:p14="http://schemas.microsoft.com/office/powerpoint/2010/main" val="2570771866"/>
              </p:ext>
            </p:extLst>
          </p:nvPr>
        </p:nvGraphicFramePr>
        <p:xfrm>
          <a:off x="271151" y="2720152"/>
          <a:ext cx="11642552" cy="2940372"/>
        </p:xfrm>
        <a:graphic>
          <a:graphicData uri="http://schemas.openxmlformats.org/drawingml/2006/table">
            <a:tbl>
              <a:tblPr firstRow="1" firstCol="1" bandRow="1">
                <a:tableStyleId>{A4378E2A-9E11-460F-A665-C2A1293DEE22}</a:tableStyleId>
              </a:tblPr>
              <a:tblGrid>
                <a:gridCol w="599156">
                  <a:extLst>
                    <a:ext uri="{9D8B030D-6E8A-4147-A177-3AD203B41FA5}">
                      <a16:colId xmlns:a16="http://schemas.microsoft.com/office/drawing/2014/main" val="20000"/>
                    </a:ext>
                  </a:extLst>
                </a:gridCol>
                <a:gridCol w="962863">
                  <a:extLst>
                    <a:ext uri="{9D8B030D-6E8A-4147-A177-3AD203B41FA5}">
                      <a16:colId xmlns:a16="http://schemas.microsoft.com/office/drawing/2014/main" val="20001"/>
                    </a:ext>
                  </a:extLst>
                </a:gridCol>
                <a:gridCol w="1045445">
                  <a:extLst>
                    <a:ext uri="{9D8B030D-6E8A-4147-A177-3AD203B41FA5}">
                      <a16:colId xmlns:a16="http://schemas.microsoft.com/office/drawing/2014/main" val="20002"/>
                    </a:ext>
                  </a:extLst>
                </a:gridCol>
                <a:gridCol w="1451325">
                  <a:extLst>
                    <a:ext uri="{9D8B030D-6E8A-4147-A177-3AD203B41FA5}">
                      <a16:colId xmlns:a16="http://schemas.microsoft.com/office/drawing/2014/main" val="20003"/>
                    </a:ext>
                  </a:extLst>
                </a:gridCol>
                <a:gridCol w="2290656">
                  <a:extLst>
                    <a:ext uri="{9D8B030D-6E8A-4147-A177-3AD203B41FA5}">
                      <a16:colId xmlns:a16="http://schemas.microsoft.com/office/drawing/2014/main" val="20004"/>
                    </a:ext>
                  </a:extLst>
                </a:gridCol>
                <a:gridCol w="2290656">
                  <a:extLst>
                    <a:ext uri="{9D8B030D-6E8A-4147-A177-3AD203B41FA5}">
                      <a16:colId xmlns:a16="http://schemas.microsoft.com/office/drawing/2014/main" val="1043032323"/>
                    </a:ext>
                  </a:extLst>
                </a:gridCol>
                <a:gridCol w="713696">
                  <a:extLst>
                    <a:ext uri="{9D8B030D-6E8A-4147-A177-3AD203B41FA5}">
                      <a16:colId xmlns:a16="http://schemas.microsoft.com/office/drawing/2014/main" val="20005"/>
                    </a:ext>
                  </a:extLst>
                </a:gridCol>
                <a:gridCol w="676782">
                  <a:extLst>
                    <a:ext uri="{9D8B030D-6E8A-4147-A177-3AD203B41FA5}">
                      <a16:colId xmlns:a16="http://schemas.microsoft.com/office/drawing/2014/main" val="656111949"/>
                    </a:ext>
                  </a:extLst>
                </a:gridCol>
                <a:gridCol w="1611973">
                  <a:extLst>
                    <a:ext uri="{9D8B030D-6E8A-4147-A177-3AD203B41FA5}">
                      <a16:colId xmlns:a16="http://schemas.microsoft.com/office/drawing/2014/main" val="569671540"/>
                    </a:ext>
                  </a:extLst>
                </a:gridCol>
              </a:tblGrid>
              <a:tr h="651860">
                <a:tc>
                  <a:txBody>
                    <a:bodyPr/>
                    <a:lstStyle/>
                    <a:p>
                      <a:pPr marL="0" algn="ctr" defTabSz="914400" rtl="0" eaLnBrk="0" latinLnBrk="0" hangingPunct="1">
                        <a:lnSpc>
                          <a:spcPts val="1600"/>
                        </a:lnSpc>
                        <a:spcAft>
                          <a:spcPts val="0"/>
                        </a:spcAft>
                      </a:pPr>
                      <a:r>
                        <a:rPr lang="zh-TW" sz="1600" kern="1200" dirty="0">
                          <a:solidFill>
                            <a:schemeClr val="tx1"/>
                          </a:solidFill>
                          <a:effectLst/>
                        </a:rPr>
                        <a:t>編號</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tc>
                <a:tc>
                  <a:txBody>
                    <a:bodyPr/>
                    <a:lstStyle/>
                    <a:p>
                      <a:pPr marL="0" algn="ctr" defTabSz="914400" rtl="0" eaLnBrk="0" latinLnBrk="0" hangingPunct="1">
                        <a:lnSpc>
                          <a:spcPts val="1600"/>
                        </a:lnSpc>
                        <a:spcAft>
                          <a:spcPts val="0"/>
                        </a:spcAft>
                      </a:pPr>
                      <a:r>
                        <a:rPr lang="zh-TW" sz="1600" kern="1200" dirty="0">
                          <a:solidFill>
                            <a:schemeClr val="tx1"/>
                          </a:solidFill>
                          <a:effectLst/>
                        </a:rPr>
                        <a:t>姓名</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tc>
                <a:tc>
                  <a:txBody>
                    <a:bodyPr/>
                    <a:lstStyle/>
                    <a:p>
                      <a:pPr marL="0" algn="ctr" defTabSz="914400" rtl="0" eaLnBrk="0" latinLnBrk="0" hangingPunct="1">
                        <a:lnSpc>
                          <a:spcPts val="1600"/>
                        </a:lnSpc>
                        <a:spcAft>
                          <a:spcPts val="0"/>
                        </a:spcAft>
                      </a:pPr>
                      <a:r>
                        <a:rPr lang="zh-TW" sz="1600" kern="1200" dirty="0">
                          <a:solidFill>
                            <a:schemeClr val="tx1"/>
                          </a:solidFill>
                          <a:effectLst/>
                        </a:rPr>
                        <a:t>職稱</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tc>
                <a:tc>
                  <a:txBody>
                    <a:bodyPr/>
                    <a:lstStyle/>
                    <a:p>
                      <a:pPr marL="0" algn="ctr" defTabSz="914400" rtl="0" eaLnBrk="0" latinLnBrk="0" hangingPunct="1">
                        <a:lnSpc>
                          <a:spcPts val="1600"/>
                        </a:lnSpc>
                        <a:spcAft>
                          <a:spcPts val="0"/>
                        </a:spcAft>
                      </a:pPr>
                      <a:r>
                        <a:rPr lang="zh-TW" sz="1600" kern="1200" dirty="0">
                          <a:solidFill>
                            <a:schemeClr val="tx1"/>
                          </a:solidFill>
                          <a:effectLst/>
                        </a:rPr>
                        <a:t>最高學歷</a:t>
                      </a:r>
                      <a:endParaRPr lang="en-US" altLang="zh-TW" sz="1600" kern="1200" dirty="0">
                        <a:solidFill>
                          <a:schemeClr val="tx1"/>
                        </a:solidFill>
                        <a:effectLst/>
                      </a:endParaRPr>
                    </a:p>
                    <a:p>
                      <a:pPr marL="0" algn="ctr" defTabSz="914400" rtl="0" eaLnBrk="0" latinLnBrk="0" hangingPunct="1">
                        <a:lnSpc>
                          <a:spcPts val="1600"/>
                        </a:lnSpc>
                        <a:spcAft>
                          <a:spcPts val="0"/>
                        </a:spcAft>
                      </a:pPr>
                      <a:r>
                        <a:rPr lang="en-US" altLang="zh-TW" sz="1600" kern="1200" dirty="0">
                          <a:solidFill>
                            <a:schemeClr val="tx1"/>
                          </a:solidFill>
                          <a:effectLst/>
                        </a:rPr>
                        <a:t>(</a:t>
                      </a:r>
                      <a:r>
                        <a:rPr lang="zh-TW" altLang="en-US" sz="1600" kern="1200" dirty="0">
                          <a:solidFill>
                            <a:schemeClr val="tx1"/>
                          </a:solidFill>
                          <a:effectLst/>
                        </a:rPr>
                        <a:t>學校系所</a:t>
                      </a:r>
                      <a:r>
                        <a:rPr lang="en-US" altLang="zh-TW" sz="1600" kern="1200" dirty="0">
                          <a:solidFill>
                            <a:schemeClr val="tx1"/>
                          </a:solidFill>
                          <a:effectLst/>
                        </a:rPr>
                        <a:t>)</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tc>
                <a:tc>
                  <a:txBody>
                    <a:bodyPr/>
                    <a:lstStyle/>
                    <a:p>
                      <a:pPr marL="0" algn="ctr" defTabSz="914400" rtl="0" eaLnBrk="0" latinLnBrk="0" hangingPunct="1">
                        <a:lnSpc>
                          <a:spcPts val="1600"/>
                        </a:lnSpc>
                        <a:spcAft>
                          <a:spcPts val="0"/>
                        </a:spcAft>
                      </a:pPr>
                      <a:r>
                        <a:rPr lang="zh-TW" sz="1600" kern="1200" dirty="0">
                          <a:solidFill>
                            <a:schemeClr val="tx1"/>
                          </a:solidFill>
                          <a:effectLst/>
                        </a:rPr>
                        <a:t>主要經歷</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tc>
                <a:tc>
                  <a:txBody>
                    <a:bodyPr/>
                    <a:lstStyle/>
                    <a:p>
                      <a:pPr marL="0" algn="ctr" defTabSz="914400" rtl="0" eaLnBrk="0" latinLnBrk="0" hangingPunct="1">
                        <a:lnSpc>
                          <a:spcPts val="1600"/>
                        </a:lnSpc>
                        <a:spcAft>
                          <a:spcPts val="0"/>
                        </a:spcAft>
                      </a:pPr>
                      <a:r>
                        <a:rPr lang="zh-TW" altLang="en-US" sz="1600" kern="1200" dirty="0">
                          <a:solidFill>
                            <a:schemeClr val="tx1"/>
                          </a:solidFill>
                          <a:effectLst/>
                        </a:rPr>
                        <a:t>重要成就</a:t>
                      </a:r>
                      <a:endParaRPr lang="en-US" altLang="zh-TW" sz="1600" kern="1200" dirty="0">
                        <a:solidFill>
                          <a:schemeClr val="tx1"/>
                        </a:solidFill>
                        <a:effectLst/>
                      </a:endParaRPr>
                    </a:p>
                    <a:p>
                      <a:pPr marL="0" algn="ctr" defTabSz="914400" rtl="0" eaLnBrk="0" latinLnBrk="0" hangingPunct="1">
                        <a:lnSpc>
                          <a:spcPts val="1600"/>
                        </a:lnSpc>
                        <a:spcAft>
                          <a:spcPts val="0"/>
                        </a:spcAft>
                      </a:pPr>
                      <a:r>
                        <a:rPr lang="en-US" altLang="zh-TW" sz="1600" kern="1200" dirty="0">
                          <a:solidFill>
                            <a:schemeClr val="tx1"/>
                          </a:solidFill>
                          <a:effectLst/>
                        </a:rPr>
                        <a:t>(</a:t>
                      </a:r>
                      <a:r>
                        <a:rPr lang="zh-TW" altLang="en-US" sz="1600" kern="1200" dirty="0">
                          <a:solidFill>
                            <a:schemeClr val="tx1"/>
                          </a:solidFill>
                          <a:effectLst/>
                        </a:rPr>
                        <a:t>或曾執行計畫經驗</a:t>
                      </a:r>
                      <a:r>
                        <a:rPr lang="en-US" altLang="zh-TW" sz="1600" kern="1200" dirty="0">
                          <a:solidFill>
                            <a:schemeClr val="tx1"/>
                          </a:solidFill>
                          <a:effectLst/>
                        </a:rPr>
                        <a:t>)</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tc>
                <a:tc>
                  <a:txBody>
                    <a:bodyPr/>
                    <a:lstStyle/>
                    <a:p>
                      <a:pPr marL="0" algn="ctr" defTabSz="914400" rtl="0" eaLnBrk="0" latinLnBrk="0" hangingPunct="1">
                        <a:lnSpc>
                          <a:spcPts val="1600"/>
                        </a:lnSpc>
                        <a:spcAft>
                          <a:spcPts val="0"/>
                        </a:spcAft>
                      </a:pPr>
                      <a:r>
                        <a:rPr lang="zh-TW" sz="1600" kern="1200" dirty="0">
                          <a:solidFill>
                            <a:schemeClr val="tx1"/>
                          </a:solidFill>
                          <a:effectLst/>
                        </a:rPr>
                        <a:t>本業年資</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tc>
                <a:tc>
                  <a:txBody>
                    <a:bodyPr/>
                    <a:lstStyle/>
                    <a:p>
                      <a:pPr marL="0" algn="ctr" defTabSz="914400" rtl="0" eaLnBrk="0" latinLnBrk="0" hangingPunct="1">
                        <a:lnSpc>
                          <a:spcPts val="1600"/>
                        </a:lnSpc>
                        <a:spcAft>
                          <a:spcPts val="0"/>
                        </a:spcAft>
                      </a:pPr>
                      <a:r>
                        <a:rPr lang="zh-TW" altLang="en-US" sz="1600" kern="1200" dirty="0">
                          <a:solidFill>
                            <a:schemeClr val="tx1"/>
                          </a:solidFill>
                          <a:effectLst/>
                        </a:rPr>
                        <a:t>投入月數</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tc>
                <a:tc>
                  <a:txBody>
                    <a:bodyPr/>
                    <a:lstStyle/>
                    <a:p>
                      <a:pPr marL="0" algn="ctr" defTabSz="914400" rtl="0" eaLnBrk="0" latinLnBrk="0" hangingPunct="1">
                        <a:lnSpc>
                          <a:spcPts val="1600"/>
                        </a:lnSpc>
                        <a:spcAft>
                          <a:spcPts val="0"/>
                        </a:spcAft>
                      </a:pPr>
                      <a:r>
                        <a:rPr lang="zh-TW" altLang="en-US" sz="1600" kern="1200" dirty="0">
                          <a:solidFill>
                            <a:schemeClr val="tx1"/>
                          </a:solidFill>
                          <a:effectLst/>
                        </a:rPr>
                        <a:t>參與分項計畫及工作項目</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tc>
                <a:extLst>
                  <a:ext uri="{0D108BD9-81ED-4DB2-BD59-A6C34878D82A}">
                    <a16:rowId xmlns:a16="http://schemas.microsoft.com/office/drawing/2014/main" val="10000"/>
                  </a:ext>
                </a:extLst>
              </a:tr>
              <a:tr h="620218">
                <a:tc>
                  <a:txBody>
                    <a:bodyPr/>
                    <a:lstStyle/>
                    <a:p>
                      <a:pPr marL="0" algn="ctr" defTabSz="914400" rtl="0" eaLnBrk="0" latinLnBrk="0" hangingPunct="1">
                        <a:lnSpc>
                          <a:spcPts val="1600"/>
                        </a:lnSpc>
                        <a:spcAft>
                          <a:spcPts val="0"/>
                        </a:spcAft>
                      </a:pPr>
                      <a:r>
                        <a:rPr lang="en-US" sz="1600" kern="1200">
                          <a:solidFill>
                            <a:schemeClr val="tx1"/>
                          </a:solidFill>
                          <a:effectLst/>
                        </a:rPr>
                        <a:t>1</a:t>
                      </a:r>
                      <a:endParaRPr lang="zh-TW" sz="1600" kern="120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tc>
                <a:tc>
                  <a:txBody>
                    <a:bodyPr/>
                    <a:lstStyle/>
                    <a:p>
                      <a:pPr marL="0" algn="ctr" defTabSz="914400" rtl="0" eaLnBrk="0" latinLnBrk="0" hangingPunct="1">
                        <a:lnSpc>
                          <a:spcPts val="1600"/>
                        </a:lnSpc>
                        <a:spcAft>
                          <a:spcPts val="0"/>
                        </a:spcAft>
                      </a:pPr>
                      <a:r>
                        <a:rPr lang="en-US" sz="1600" kern="1200" dirty="0">
                          <a:solidFill>
                            <a:schemeClr val="tx1"/>
                          </a:solidFill>
                          <a:effectLst/>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tc>
                <a:tc>
                  <a:txBody>
                    <a:bodyPr/>
                    <a:lstStyle/>
                    <a:p>
                      <a:pPr marL="0" algn="ctr" defTabSz="914400" rtl="0" eaLnBrk="0" latinLnBrk="0" hangingPunct="1">
                        <a:lnSpc>
                          <a:spcPts val="1600"/>
                        </a:lnSpc>
                        <a:spcAft>
                          <a:spcPts val="0"/>
                        </a:spcAft>
                      </a:pPr>
                      <a:r>
                        <a:rPr lang="en-US" sz="1600" kern="1200" dirty="0">
                          <a:solidFill>
                            <a:schemeClr val="tx1"/>
                          </a:solidFill>
                          <a:effectLst/>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tc>
                <a:tc>
                  <a:txBody>
                    <a:bodyPr/>
                    <a:lstStyle/>
                    <a:p>
                      <a:pPr marL="0" algn="ctr" defTabSz="914400" rtl="0" eaLnBrk="0" latinLnBrk="0" hangingPunct="1">
                        <a:lnSpc>
                          <a:spcPts val="1600"/>
                        </a:lnSpc>
                        <a:spcAft>
                          <a:spcPts val="0"/>
                        </a:spcAft>
                      </a:pPr>
                      <a:r>
                        <a:rPr lang="en-US" sz="1600" kern="1200">
                          <a:solidFill>
                            <a:schemeClr val="tx1"/>
                          </a:solidFill>
                          <a:effectLst/>
                        </a:rPr>
                        <a:t> </a:t>
                      </a:r>
                      <a:endParaRPr lang="zh-TW" sz="1600" kern="120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tc>
                <a:tc>
                  <a:txBody>
                    <a:bodyPr/>
                    <a:lstStyle/>
                    <a:p>
                      <a:pPr marL="0" algn="ctr" defTabSz="914400" rtl="0" eaLnBrk="0" latinLnBrk="0" hangingPunct="1">
                        <a:lnSpc>
                          <a:spcPts val="1600"/>
                        </a:lnSpc>
                        <a:spcAft>
                          <a:spcPts val="0"/>
                        </a:spcAft>
                      </a:pPr>
                      <a:r>
                        <a:rPr lang="en-US" sz="1600" kern="1200">
                          <a:solidFill>
                            <a:schemeClr val="tx1"/>
                          </a:solidFill>
                          <a:effectLst/>
                        </a:rPr>
                        <a:t> </a:t>
                      </a:r>
                      <a:endParaRPr lang="zh-TW" sz="1600" kern="120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tc>
                <a:tc>
                  <a:txBody>
                    <a:bodyPr/>
                    <a:lstStyle/>
                    <a:p>
                      <a:pPr marL="0" algn="ctr" defTabSz="914400" rtl="0" eaLnBrk="0" latinLnBrk="0" hangingPunct="1">
                        <a:lnSpc>
                          <a:spcPts val="1600"/>
                        </a:lnSpc>
                        <a:spcAft>
                          <a:spcPts val="0"/>
                        </a:spcAft>
                      </a:pPr>
                      <a:r>
                        <a:rPr lang="en-US" sz="1600" kern="1200">
                          <a:solidFill>
                            <a:schemeClr val="tx1"/>
                          </a:solidFill>
                          <a:effectLst/>
                        </a:rPr>
                        <a:t> </a:t>
                      </a:r>
                      <a:endParaRPr lang="zh-TW" sz="1600" kern="120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tc>
                <a:extLst>
                  <a:ext uri="{0D108BD9-81ED-4DB2-BD59-A6C34878D82A}">
                    <a16:rowId xmlns:a16="http://schemas.microsoft.com/office/drawing/2014/main" val="10001"/>
                  </a:ext>
                </a:extLst>
              </a:tr>
              <a:tr h="556098">
                <a:tc>
                  <a:txBody>
                    <a:bodyPr/>
                    <a:lstStyle/>
                    <a:p>
                      <a:pPr marL="0" algn="ctr" defTabSz="914400" rtl="0" eaLnBrk="0" latinLnBrk="0" hangingPunct="1">
                        <a:lnSpc>
                          <a:spcPts val="1600"/>
                        </a:lnSpc>
                        <a:spcAft>
                          <a:spcPts val="0"/>
                        </a:spcAft>
                      </a:pPr>
                      <a:r>
                        <a:rPr lang="en-US" sz="1600" kern="1200" dirty="0">
                          <a:solidFill>
                            <a:schemeClr val="tx1"/>
                          </a:solidFill>
                          <a:effectLst/>
                        </a:rPr>
                        <a:t>2</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tc>
                <a:tc>
                  <a:txBody>
                    <a:bodyPr/>
                    <a:lstStyle/>
                    <a:p>
                      <a:pPr marL="0" algn="ctr" defTabSz="914400" rtl="0" eaLnBrk="0" latinLnBrk="0" hangingPunct="1">
                        <a:lnSpc>
                          <a:spcPts val="1600"/>
                        </a:lnSpc>
                        <a:spcAft>
                          <a:spcPts val="0"/>
                        </a:spcAft>
                      </a:pPr>
                      <a:r>
                        <a:rPr lang="en-US" sz="1600" kern="1200">
                          <a:solidFill>
                            <a:schemeClr val="tx1"/>
                          </a:solidFill>
                          <a:effectLst/>
                        </a:rPr>
                        <a:t> </a:t>
                      </a:r>
                      <a:endParaRPr lang="zh-TW" sz="1600" kern="120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tc>
                <a:tc>
                  <a:txBody>
                    <a:bodyPr/>
                    <a:lstStyle/>
                    <a:p>
                      <a:pPr marL="0" algn="ctr" defTabSz="914400" rtl="0" eaLnBrk="0" latinLnBrk="0" hangingPunct="1">
                        <a:lnSpc>
                          <a:spcPts val="1600"/>
                        </a:lnSpc>
                        <a:spcAft>
                          <a:spcPts val="0"/>
                        </a:spcAft>
                      </a:pPr>
                      <a:r>
                        <a:rPr lang="en-US" sz="1600" kern="1200" dirty="0">
                          <a:solidFill>
                            <a:schemeClr val="tx1"/>
                          </a:solidFill>
                          <a:effectLst/>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tc>
                <a:tc>
                  <a:txBody>
                    <a:bodyPr/>
                    <a:lstStyle/>
                    <a:p>
                      <a:pPr marL="0" algn="ctr" defTabSz="914400" rtl="0" eaLnBrk="0" latinLnBrk="0" hangingPunct="1">
                        <a:lnSpc>
                          <a:spcPts val="1600"/>
                        </a:lnSpc>
                        <a:spcAft>
                          <a:spcPts val="0"/>
                        </a:spcAft>
                      </a:pPr>
                      <a:r>
                        <a:rPr lang="en-US" sz="1600" kern="1200" dirty="0">
                          <a:solidFill>
                            <a:schemeClr val="tx1"/>
                          </a:solidFill>
                          <a:effectLst/>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tc>
                <a:tc>
                  <a:txBody>
                    <a:bodyPr/>
                    <a:lstStyle/>
                    <a:p>
                      <a:pPr marL="0" algn="ctr" defTabSz="914400" rtl="0" eaLnBrk="0" latinLnBrk="0" hangingPunct="1">
                        <a:lnSpc>
                          <a:spcPts val="1600"/>
                        </a:lnSpc>
                        <a:spcAft>
                          <a:spcPts val="0"/>
                        </a:spcAft>
                      </a:pPr>
                      <a:r>
                        <a:rPr lang="en-US" sz="1600" kern="1200" dirty="0">
                          <a:solidFill>
                            <a:schemeClr val="tx1"/>
                          </a:solidFill>
                          <a:effectLst/>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tc>
                <a:tc>
                  <a:txBody>
                    <a:bodyPr/>
                    <a:lstStyle/>
                    <a:p>
                      <a:pPr marL="0" algn="ctr" defTabSz="914400" rtl="0" eaLnBrk="0" latinLnBrk="0" hangingPunct="1">
                        <a:lnSpc>
                          <a:spcPts val="1600"/>
                        </a:lnSpc>
                        <a:spcAft>
                          <a:spcPts val="0"/>
                        </a:spcAft>
                      </a:pPr>
                      <a:r>
                        <a:rPr lang="en-US" sz="1600" kern="1200" dirty="0">
                          <a:solidFill>
                            <a:schemeClr val="tx1"/>
                          </a:solidFill>
                          <a:effectLst/>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tc>
                <a:extLst>
                  <a:ext uri="{0D108BD9-81ED-4DB2-BD59-A6C34878D82A}">
                    <a16:rowId xmlns:a16="http://schemas.microsoft.com/office/drawing/2014/main" val="10002"/>
                  </a:ext>
                </a:extLst>
              </a:tr>
              <a:tr h="556098">
                <a:tc>
                  <a:txBody>
                    <a:bodyPr/>
                    <a:lstStyle/>
                    <a:p>
                      <a:pPr marL="0" algn="ctr" defTabSz="914400" rtl="0" eaLnBrk="0" latinLnBrk="0" hangingPunct="1">
                        <a:lnSpc>
                          <a:spcPts val="1600"/>
                        </a:lnSpc>
                        <a:spcAft>
                          <a:spcPts val="0"/>
                        </a:spcAft>
                      </a:pPr>
                      <a:r>
                        <a:rPr lang="en-US" sz="1600" kern="1200" dirty="0">
                          <a:solidFill>
                            <a:schemeClr val="tx1"/>
                          </a:solidFill>
                          <a:effectLst/>
                        </a:rPr>
                        <a:t>3</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tc>
                <a:tc>
                  <a:txBody>
                    <a:bodyPr/>
                    <a:lstStyle/>
                    <a:p>
                      <a:pPr marL="0" algn="ctr" defTabSz="914400" rtl="0" eaLnBrk="0" latinLnBrk="0" hangingPunct="1">
                        <a:lnSpc>
                          <a:spcPts val="1600"/>
                        </a:lnSpc>
                        <a:spcAft>
                          <a:spcPts val="0"/>
                        </a:spcAft>
                      </a:pPr>
                      <a:r>
                        <a:rPr lang="en-US" sz="1600" kern="1200" dirty="0">
                          <a:solidFill>
                            <a:schemeClr val="tx1"/>
                          </a:solidFill>
                          <a:effectLst/>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tc>
                <a:tc>
                  <a:txBody>
                    <a:bodyPr/>
                    <a:lstStyle/>
                    <a:p>
                      <a:pPr marL="0" algn="ctr" defTabSz="914400" rtl="0" eaLnBrk="0" latinLnBrk="0" hangingPunct="1">
                        <a:lnSpc>
                          <a:spcPts val="1600"/>
                        </a:lnSpc>
                        <a:spcAft>
                          <a:spcPts val="0"/>
                        </a:spcAft>
                      </a:pPr>
                      <a:r>
                        <a:rPr lang="en-US" sz="1600" kern="1200" dirty="0">
                          <a:solidFill>
                            <a:schemeClr val="tx1"/>
                          </a:solidFill>
                          <a:effectLst/>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tc>
                <a:tc>
                  <a:txBody>
                    <a:bodyPr/>
                    <a:lstStyle/>
                    <a:p>
                      <a:pPr marL="0" algn="ctr" defTabSz="914400" rtl="0" eaLnBrk="0" latinLnBrk="0" hangingPunct="1">
                        <a:lnSpc>
                          <a:spcPts val="1600"/>
                        </a:lnSpc>
                        <a:spcAft>
                          <a:spcPts val="0"/>
                        </a:spcAft>
                      </a:pPr>
                      <a:r>
                        <a:rPr lang="en-US" sz="1600" kern="1200" dirty="0">
                          <a:solidFill>
                            <a:schemeClr val="tx1"/>
                          </a:solidFill>
                          <a:effectLst/>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tc>
                <a:tc>
                  <a:txBody>
                    <a:bodyPr/>
                    <a:lstStyle/>
                    <a:p>
                      <a:pPr marL="0" algn="ctr" defTabSz="914400" rtl="0" eaLnBrk="0" latinLnBrk="0" hangingPunct="1">
                        <a:lnSpc>
                          <a:spcPts val="1600"/>
                        </a:lnSpc>
                        <a:spcAft>
                          <a:spcPts val="0"/>
                        </a:spcAft>
                      </a:pPr>
                      <a:r>
                        <a:rPr lang="en-US" sz="1600" kern="1200" dirty="0">
                          <a:solidFill>
                            <a:schemeClr val="tx1"/>
                          </a:solidFill>
                          <a:effectLst/>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tc>
                <a:tc>
                  <a:txBody>
                    <a:bodyPr/>
                    <a:lstStyle/>
                    <a:p>
                      <a:pPr marL="0" algn="ctr" defTabSz="914400" rtl="0" eaLnBrk="0" latinLnBrk="0" hangingPunct="1">
                        <a:lnSpc>
                          <a:spcPts val="1600"/>
                        </a:lnSpc>
                        <a:spcAft>
                          <a:spcPts val="0"/>
                        </a:spcAft>
                      </a:pPr>
                      <a:r>
                        <a:rPr lang="en-US" sz="1600" kern="1200" dirty="0">
                          <a:solidFill>
                            <a:schemeClr val="tx1"/>
                          </a:solidFill>
                          <a:effectLst/>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tc>
                <a:extLst>
                  <a:ext uri="{0D108BD9-81ED-4DB2-BD59-A6C34878D82A}">
                    <a16:rowId xmlns:a16="http://schemas.microsoft.com/office/drawing/2014/main" val="10003"/>
                  </a:ext>
                </a:extLst>
              </a:tr>
              <a:tr h="556098">
                <a:tc>
                  <a:txBody>
                    <a:bodyPr/>
                    <a:lstStyle/>
                    <a:p>
                      <a:pPr marL="0" algn="ctr" defTabSz="914400" rtl="0" eaLnBrk="0" latinLnBrk="0" hangingPunct="1">
                        <a:lnSpc>
                          <a:spcPts val="1600"/>
                        </a:lnSpc>
                        <a:spcAft>
                          <a:spcPts val="0"/>
                        </a:spcAft>
                      </a:pPr>
                      <a:r>
                        <a:rPr lang="en-US" altLang="zh-TW" sz="1600" kern="1200" dirty="0">
                          <a:solidFill>
                            <a:schemeClr val="tx1"/>
                          </a:solidFill>
                          <a:effectLst/>
                        </a:rPr>
                        <a:t>4</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tc>
                <a:extLst>
                  <a:ext uri="{0D108BD9-81ED-4DB2-BD59-A6C34878D82A}">
                    <a16:rowId xmlns:a16="http://schemas.microsoft.com/office/drawing/2014/main" val="2969179189"/>
                  </a:ext>
                </a:extLst>
              </a:tr>
            </a:tbl>
          </a:graphicData>
        </a:graphic>
      </p:graphicFrame>
      <p:graphicFrame>
        <p:nvGraphicFramePr>
          <p:cNvPr id="4" name="表格 3">
            <a:extLst>
              <a:ext uri="{FF2B5EF4-FFF2-40B4-BE49-F238E27FC236}">
                <a16:creationId xmlns:a16="http://schemas.microsoft.com/office/drawing/2014/main" id="{884A5D91-2F5A-612D-3B4C-C60C93E7E5F9}"/>
              </a:ext>
            </a:extLst>
          </p:cNvPr>
          <p:cNvGraphicFramePr>
            <a:graphicFrameLocks noGrp="1"/>
          </p:cNvGraphicFramePr>
          <p:nvPr>
            <p:extLst>
              <p:ext uri="{D42A27DB-BD31-4B8C-83A1-F6EECF244321}">
                <p14:modId xmlns:p14="http://schemas.microsoft.com/office/powerpoint/2010/main" val="3361268000"/>
              </p:ext>
            </p:extLst>
          </p:nvPr>
        </p:nvGraphicFramePr>
        <p:xfrm>
          <a:off x="271151" y="981752"/>
          <a:ext cx="11642552" cy="1459453"/>
        </p:xfrm>
        <a:graphic>
          <a:graphicData uri="http://schemas.openxmlformats.org/drawingml/2006/table">
            <a:tbl>
              <a:tblPr firstRow="1" bandRow="1">
                <a:tableStyleId>{A4378E2A-9E11-460F-A665-C2A1293DEE22}</a:tableStyleId>
              </a:tblPr>
              <a:tblGrid>
                <a:gridCol w="1484493">
                  <a:extLst>
                    <a:ext uri="{9D8B030D-6E8A-4147-A177-3AD203B41FA5}">
                      <a16:colId xmlns:a16="http://schemas.microsoft.com/office/drawing/2014/main" val="20001"/>
                    </a:ext>
                  </a:extLst>
                </a:gridCol>
                <a:gridCol w="1484493">
                  <a:extLst>
                    <a:ext uri="{9D8B030D-6E8A-4147-A177-3AD203B41FA5}">
                      <a16:colId xmlns:a16="http://schemas.microsoft.com/office/drawing/2014/main" val="20002"/>
                    </a:ext>
                  </a:extLst>
                </a:gridCol>
                <a:gridCol w="1484493">
                  <a:extLst>
                    <a:ext uri="{9D8B030D-6E8A-4147-A177-3AD203B41FA5}">
                      <a16:colId xmlns:a16="http://schemas.microsoft.com/office/drawing/2014/main" val="20003"/>
                    </a:ext>
                  </a:extLst>
                </a:gridCol>
                <a:gridCol w="2233899">
                  <a:extLst>
                    <a:ext uri="{9D8B030D-6E8A-4147-A177-3AD203B41FA5}">
                      <a16:colId xmlns:a16="http://schemas.microsoft.com/office/drawing/2014/main" val="20004"/>
                    </a:ext>
                  </a:extLst>
                </a:gridCol>
                <a:gridCol w="2147981">
                  <a:extLst>
                    <a:ext uri="{9D8B030D-6E8A-4147-A177-3AD203B41FA5}">
                      <a16:colId xmlns:a16="http://schemas.microsoft.com/office/drawing/2014/main" val="1043032323"/>
                    </a:ext>
                  </a:extLst>
                </a:gridCol>
                <a:gridCol w="1474947">
                  <a:extLst>
                    <a:ext uri="{9D8B030D-6E8A-4147-A177-3AD203B41FA5}">
                      <a16:colId xmlns:a16="http://schemas.microsoft.com/office/drawing/2014/main" val="20005"/>
                    </a:ext>
                  </a:extLst>
                </a:gridCol>
                <a:gridCol w="1332246">
                  <a:extLst>
                    <a:ext uri="{9D8B030D-6E8A-4147-A177-3AD203B41FA5}">
                      <a16:colId xmlns:a16="http://schemas.microsoft.com/office/drawing/2014/main" val="656111949"/>
                    </a:ext>
                  </a:extLst>
                </a:gridCol>
              </a:tblGrid>
              <a:tr h="418105">
                <a:tc gridSpan="7">
                  <a:txBody>
                    <a:bodyPr/>
                    <a:lstStyle/>
                    <a:p>
                      <a:pPr marL="0" algn="ctr" defTabSz="914400" rtl="0" eaLnBrk="0" latinLnBrk="0" hangingPunct="1">
                        <a:lnSpc>
                          <a:spcPts val="1600"/>
                        </a:lnSpc>
                        <a:spcAft>
                          <a:spcPts val="0"/>
                        </a:spcAft>
                      </a:pPr>
                      <a:r>
                        <a:rPr lang="zh-TW" altLang="en-US" sz="1600" kern="1200" dirty="0">
                          <a:solidFill>
                            <a:schemeClr val="tx1"/>
                          </a:solidFill>
                          <a:effectLst/>
                        </a:rPr>
                        <a:t>計畫研究人力</a:t>
                      </a:r>
                      <a:r>
                        <a:rPr lang="en-US" altLang="zh-TW" sz="1600" kern="1200" dirty="0">
                          <a:solidFill>
                            <a:schemeClr val="tx1"/>
                          </a:solidFill>
                          <a:effectLst/>
                        </a:rPr>
                        <a:t>(</a:t>
                      </a:r>
                      <a:r>
                        <a:rPr lang="zh-TW" altLang="en-US" sz="1600" kern="1200" dirty="0">
                          <a:solidFill>
                            <a:schemeClr val="tx1"/>
                          </a:solidFill>
                          <a:effectLst/>
                        </a:rPr>
                        <a:t>單位</a:t>
                      </a:r>
                      <a:r>
                        <a:rPr lang="en-US" altLang="zh-TW" sz="1600" kern="1200" dirty="0">
                          <a:solidFill>
                            <a:schemeClr val="tx1"/>
                          </a:solidFill>
                          <a:effectLst/>
                        </a:rPr>
                        <a:t>: </a:t>
                      </a:r>
                      <a:r>
                        <a:rPr lang="zh-TW" altLang="en-US" sz="1600" kern="1200" dirty="0">
                          <a:solidFill>
                            <a:schemeClr val="tx1"/>
                          </a:solidFill>
                          <a:effectLst/>
                        </a:rPr>
                        <a:t>人數</a:t>
                      </a:r>
                      <a:r>
                        <a:rPr lang="en-US" altLang="zh-TW" sz="1600" kern="1200" dirty="0">
                          <a:solidFill>
                            <a:schemeClr val="tx1"/>
                          </a:solidFill>
                          <a:effectLst/>
                        </a:rPr>
                        <a:t>)</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tc>
                <a:tc hMerge="1">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356682">
                <a:tc gridSpan="4">
                  <a:txBody>
                    <a:bodyPr/>
                    <a:lstStyle/>
                    <a:p>
                      <a:pPr marL="0" algn="ctr" defTabSz="914400" rtl="0" eaLnBrk="0" latinLnBrk="0" hangingPunct="1">
                        <a:lnSpc>
                          <a:spcPts val="1600"/>
                        </a:lnSpc>
                        <a:spcAft>
                          <a:spcPts val="0"/>
                        </a:spcAft>
                      </a:pPr>
                      <a:r>
                        <a:rPr lang="en-US" sz="1600" kern="1200" dirty="0">
                          <a:solidFill>
                            <a:schemeClr val="tx1"/>
                          </a:solidFill>
                          <a:effectLst/>
                        </a:rPr>
                        <a:t> </a:t>
                      </a:r>
                      <a:r>
                        <a:rPr lang="zh-TW" altLang="en-US" sz="1600" kern="1200" dirty="0">
                          <a:solidFill>
                            <a:schemeClr val="tx1"/>
                          </a:solidFill>
                          <a:effectLst/>
                        </a:rPr>
                        <a:t>學歷</a:t>
                      </a:r>
                      <a:endParaRPr lang="zh-TW" altLang="en-US"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tc>
                <a:tc hMerge="1">
                  <a:txBody>
                    <a:bodyPr/>
                    <a:lstStyle/>
                    <a:p>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dirty="0"/>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algn="ctr" defTabSz="914400" rtl="0" eaLnBrk="0" latinLnBrk="0" hangingPunct="1">
                        <a:lnSpc>
                          <a:spcPts val="1600"/>
                        </a:lnSpc>
                        <a:spcAft>
                          <a:spcPts val="0"/>
                        </a:spcAft>
                      </a:pPr>
                      <a:r>
                        <a:rPr lang="zh-TW" altLang="en-US" sz="1600" kern="1200" dirty="0">
                          <a:solidFill>
                            <a:schemeClr val="tx1"/>
                          </a:solidFill>
                          <a:effectLst/>
                        </a:rPr>
                        <a:t>性別</a:t>
                      </a:r>
                      <a:endParaRPr lang="zh-TW" altLang="en-US"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tc>
                <a:tc hMerge="1">
                  <a:txBody>
                    <a:bodyPr/>
                    <a:lstStyle/>
                    <a:p>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marL="0" algn="ctr" defTabSz="914400" rtl="0" eaLnBrk="0" latinLnBrk="0" hangingPunct="1">
                        <a:lnSpc>
                          <a:spcPts val="1600"/>
                        </a:lnSpc>
                        <a:spcAft>
                          <a:spcPts val="0"/>
                        </a:spcAft>
                      </a:pPr>
                      <a:r>
                        <a:rPr lang="zh-TW" altLang="en-US" sz="1600" kern="1200" dirty="0">
                          <a:solidFill>
                            <a:schemeClr val="tx1"/>
                          </a:solidFill>
                          <a:effectLst/>
                        </a:rPr>
                        <a:t>待聘人數</a:t>
                      </a:r>
                      <a:endParaRPr lang="zh-TW" altLang="en-US"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tc>
                <a:extLst>
                  <a:ext uri="{0D108BD9-81ED-4DB2-BD59-A6C34878D82A}">
                    <a16:rowId xmlns:a16="http://schemas.microsoft.com/office/drawing/2014/main" val="10001"/>
                  </a:ext>
                </a:extLst>
              </a:tr>
              <a:tr h="327984">
                <a:tc>
                  <a:txBody>
                    <a:bodyPr/>
                    <a:lstStyle/>
                    <a:p>
                      <a:pPr marL="0" algn="ctr" defTabSz="914400" rtl="0" eaLnBrk="0" latinLnBrk="0" hangingPunct="1">
                        <a:lnSpc>
                          <a:spcPts val="1600"/>
                        </a:lnSpc>
                        <a:spcAft>
                          <a:spcPts val="0"/>
                        </a:spcAft>
                      </a:pPr>
                      <a:r>
                        <a:rPr lang="en-US" sz="1600" kern="1200" dirty="0">
                          <a:solidFill>
                            <a:schemeClr val="tx1"/>
                          </a:solidFill>
                          <a:effectLst/>
                        </a:rPr>
                        <a:t> </a:t>
                      </a:r>
                      <a:r>
                        <a:rPr lang="zh-TW" altLang="en-US" sz="1600" kern="1200" dirty="0">
                          <a:solidFill>
                            <a:schemeClr val="tx1"/>
                          </a:solidFill>
                          <a:effectLst/>
                        </a:rPr>
                        <a:t>博士</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tc>
                <a:tc>
                  <a:txBody>
                    <a:bodyPr/>
                    <a:lstStyle/>
                    <a:p>
                      <a:pPr marL="0" algn="ctr" defTabSz="914400" rtl="0" eaLnBrk="0" latinLnBrk="0" hangingPunct="1">
                        <a:lnSpc>
                          <a:spcPts val="1600"/>
                        </a:lnSpc>
                        <a:spcAft>
                          <a:spcPts val="0"/>
                        </a:spcAft>
                      </a:pPr>
                      <a:r>
                        <a:rPr lang="zh-TW" altLang="en-US" sz="1600" kern="1200" dirty="0">
                          <a:solidFill>
                            <a:schemeClr val="tx1"/>
                          </a:solidFill>
                          <a:effectLst/>
                        </a:rPr>
                        <a:t>碩士</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tc>
                <a:tc>
                  <a:txBody>
                    <a:bodyPr/>
                    <a:lstStyle/>
                    <a:p>
                      <a:pPr marL="0" algn="ctr" defTabSz="914400" rtl="0" eaLnBrk="0" latinLnBrk="0" hangingPunct="1">
                        <a:lnSpc>
                          <a:spcPts val="1600"/>
                        </a:lnSpc>
                        <a:spcAft>
                          <a:spcPts val="0"/>
                        </a:spcAft>
                      </a:pPr>
                      <a:r>
                        <a:rPr lang="zh-TW" altLang="en-US" sz="1600" kern="1200" dirty="0">
                          <a:solidFill>
                            <a:schemeClr val="tx1"/>
                          </a:solidFill>
                          <a:effectLst/>
                        </a:rPr>
                        <a:t>學士</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tc>
                <a:tc>
                  <a:txBody>
                    <a:bodyPr/>
                    <a:lstStyle/>
                    <a:p>
                      <a:pPr marL="0" algn="ctr" defTabSz="914400" rtl="0" eaLnBrk="0" latinLnBrk="0" hangingPunct="1">
                        <a:lnSpc>
                          <a:spcPts val="1600"/>
                        </a:lnSpc>
                        <a:spcAft>
                          <a:spcPts val="0"/>
                        </a:spcAft>
                      </a:pPr>
                      <a:r>
                        <a:rPr lang="zh-TW" altLang="en-US" sz="1600" kern="1200" dirty="0">
                          <a:solidFill>
                            <a:schemeClr val="tx1"/>
                          </a:solidFill>
                          <a:effectLst/>
                        </a:rPr>
                        <a:t>專科</a:t>
                      </a:r>
                      <a:r>
                        <a:rPr lang="en-US" altLang="zh-TW" sz="1600" kern="1200" dirty="0">
                          <a:solidFill>
                            <a:schemeClr val="tx1"/>
                          </a:solidFill>
                          <a:effectLst/>
                        </a:rPr>
                        <a:t>(</a:t>
                      </a:r>
                      <a:r>
                        <a:rPr lang="zh-TW" altLang="en-US" sz="1600" kern="1200" dirty="0">
                          <a:solidFill>
                            <a:schemeClr val="tx1"/>
                          </a:solidFill>
                          <a:effectLst/>
                        </a:rPr>
                        <a:t>含</a:t>
                      </a:r>
                      <a:r>
                        <a:rPr lang="en-US" altLang="zh-TW" sz="1600" kern="1200" dirty="0">
                          <a:solidFill>
                            <a:schemeClr val="tx1"/>
                          </a:solidFill>
                          <a:effectLst/>
                        </a:rPr>
                        <a:t>)</a:t>
                      </a:r>
                      <a:r>
                        <a:rPr lang="zh-TW" altLang="en-US" sz="1600" kern="1200" dirty="0">
                          <a:solidFill>
                            <a:schemeClr val="tx1"/>
                          </a:solidFill>
                          <a:effectLst/>
                        </a:rPr>
                        <a:t>以下</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tc>
                <a:tc>
                  <a:txBody>
                    <a:bodyPr/>
                    <a:lstStyle/>
                    <a:p>
                      <a:pPr marL="0" algn="ctr" defTabSz="914400" rtl="0" eaLnBrk="0" latinLnBrk="0" hangingPunct="1">
                        <a:lnSpc>
                          <a:spcPts val="1600"/>
                        </a:lnSpc>
                        <a:spcAft>
                          <a:spcPts val="0"/>
                        </a:spcAft>
                      </a:pPr>
                      <a:r>
                        <a:rPr lang="zh-TW" altLang="en-US" sz="1600" kern="1200" dirty="0">
                          <a:solidFill>
                            <a:schemeClr val="tx1"/>
                          </a:solidFill>
                          <a:effectLst/>
                        </a:rPr>
                        <a:t>男性</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tc>
                <a:tc>
                  <a:txBody>
                    <a:bodyPr/>
                    <a:lstStyle/>
                    <a:p>
                      <a:pPr marL="0" algn="ctr" defTabSz="914400" rtl="0" eaLnBrk="0" latinLnBrk="0" hangingPunct="1">
                        <a:lnSpc>
                          <a:spcPts val="1600"/>
                        </a:lnSpc>
                        <a:spcAft>
                          <a:spcPts val="0"/>
                        </a:spcAft>
                      </a:pPr>
                      <a:r>
                        <a:rPr lang="zh-TW" altLang="en-US" sz="1600" kern="1200" dirty="0">
                          <a:solidFill>
                            <a:schemeClr val="tx1"/>
                          </a:solidFill>
                          <a:effectLst/>
                        </a:rPr>
                        <a:t>女性</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tc>
                <a:tc vMerge="1">
                  <a:txBody>
                    <a:bodyPr/>
                    <a:lstStyle/>
                    <a:p>
                      <a:endParaRPr dirty="0"/>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56682">
                <a:tc>
                  <a:txBody>
                    <a:bodyPr/>
                    <a:lstStyle/>
                    <a:p>
                      <a:pPr marL="0" algn="ctr" defTabSz="914400" rtl="0" eaLnBrk="0" latinLnBrk="0" hangingPunct="1">
                        <a:lnSpc>
                          <a:spcPts val="1600"/>
                        </a:lnSpc>
                        <a:spcAft>
                          <a:spcPts val="0"/>
                        </a:spcAft>
                      </a:pPr>
                      <a:r>
                        <a:rPr lang="en-US" sz="1600" kern="1200" dirty="0">
                          <a:solidFill>
                            <a:schemeClr val="tx1"/>
                          </a:solidFill>
                          <a:effectLst/>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tc>
                <a:tc>
                  <a:txBody>
                    <a:bodyPr/>
                    <a:lstStyle/>
                    <a:p>
                      <a:pPr marL="0" algn="ctr" defTabSz="914400" rtl="0" eaLnBrk="0" latinLnBrk="0" hangingPunct="1">
                        <a:lnSpc>
                          <a:spcPts val="1600"/>
                        </a:lnSpc>
                        <a:spcAft>
                          <a:spcPts val="0"/>
                        </a:spcAft>
                      </a:pPr>
                      <a:r>
                        <a:rPr lang="en-US" sz="1600" kern="1200" dirty="0">
                          <a:solidFill>
                            <a:schemeClr val="tx1"/>
                          </a:solidFill>
                          <a:effectLst/>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tc>
                <a:tc>
                  <a:txBody>
                    <a:bodyPr/>
                    <a:lstStyle/>
                    <a:p>
                      <a:pPr marL="0" algn="ctr" defTabSz="914400" rtl="0" eaLnBrk="0" latinLnBrk="0" hangingPunct="1">
                        <a:lnSpc>
                          <a:spcPts val="1600"/>
                        </a:lnSpc>
                        <a:spcAft>
                          <a:spcPts val="0"/>
                        </a:spcAft>
                      </a:pPr>
                      <a:r>
                        <a:rPr lang="en-US" sz="1600" kern="1200" dirty="0">
                          <a:solidFill>
                            <a:schemeClr val="tx1"/>
                          </a:solidFill>
                          <a:effectLst/>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tc>
                <a:tc>
                  <a:txBody>
                    <a:bodyPr/>
                    <a:lstStyle/>
                    <a:p>
                      <a:pPr marL="0" algn="ctr" defTabSz="914400" rtl="0" eaLnBrk="0" latinLnBrk="0" hangingPunct="1">
                        <a:lnSpc>
                          <a:spcPts val="1600"/>
                        </a:lnSpc>
                        <a:spcAft>
                          <a:spcPts val="0"/>
                        </a:spcAft>
                      </a:pPr>
                      <a:r>
                        <a:rPr lang="en-US" sz="1600" kern="1200" dirty="0">
                          <a:solidFill>
                            <a:schemeClr val="tx1"/>
                          </a:solidFill>
                          <a:effectLst/>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tc>
                <a:tc>
                  <a:txBody>
                    <a:bodyPr/>
                    <a:lstStyle/>
                    <a:p>
                      <a:pPr marL="0" algn="ctr" defTabSz="914400" rtl="0" eaLnBrk="0" latinLnBrk="0" hangingPunct="1">
                        <a:lnSpc>
                          <a:spcPts val="1600"/>
                        </a:lnSpc>
                        <a:spcAft>
                          <a:spcPts val="0"/>
                        </a:spcAft>
                      </a:pPr>
                      <a:r>
                        <a:rPr lang="en-US" sz="1600" kern="1200" dirty="0">
                          <a:solidFill>
                            <a:schemeClr val="tx1"/>
                          </a:solidFill>
                          <a:effectLst/>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887184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4" name="Google Shape;114;p5"/>
          <p:cNvSpPr txBox="1"/>
          <p:nvPr/>
        </p:nvSpPr>
        <p:spPr>
          <a:xfrm>
            <a:off x="0" y="59877"/>
            <a:ext cx="10515600" cy="621160"/>
          </a:xfrm>
          <a:prstGeom prst="rect">
            <a:avLst/>
          </a:prstGeom>
          <a:noFill/>
          <a:ln>
            <a:noFill/>
          </a:ln>
        </p:spPr>
        <p:txBody>
          <a:bodyPr spcFirstLastPara="1" wrap="square" lIns="91425" tIns="45700" rIns="91425" bIns="45700" anchor="ctr" anchorCtr="0">
            <a:normAutofit/>
          </a:bodyPr>
          <a:lstStyle/>
          <a:p>
            <a:pPr lvl="0">
              <a:lnSpc>
                <a:spcPct val="90000"/>
              </a:lnSpc>
              <a:buClr>
                <a:schemeClr val="dk1"/>
              </a:buClr>
              <a:buSzPts val="3600"/>
            </a:pPr>
            <a:r>
              <a:rPr lang="zh-TW" sz="3600" b="1" i="0" u="none" strike="noStrike" cap="none" dirty="0">
                <a:solidFill>
                  <a:schemeClr val="dk1"/>
                </a:solidFill>
                <a:latin typeface="+mn-ea"/>
                <a:ea typeface="+mn-ea"/>
                <a:cs typeface="Microsoft JhengHei"/>
                <a:sym typeface="Microsoft JhengHei"/>
              </a:rPr>
              <a:t>貳、</a:t>
            </a:r>
            <a:r>
              <a:rPr lang="zh-TW" altLang="en-US" sz="3600" b="1" dirty="0">
                <a:solidFill>
                  <a:schemeClr val="tx1"/>
                </a:solidFill>
                <a:latin typeface="+mn-ea"/>
                <a:ea typeface="+mn-ea"/>
              </a:rPr>
              <a:t>計畫摘要（此摘要內容屬可公開部分）</a:t>
            </a:r>
          </a:p>
          <a:p>
            <a:pPr lvl="0">
              <a:lnSpc>
                <a:spcPct val="90000"/>
              </a:lnSpc>
              <a:buClr>
                <a:schemeClr val="dk1"/>
              </a:buClr>
              <a:buSzPts val="3600"/>
            </a:pPr>
            <a:endParaRPr sz="1400" b="0" i="0" u="none" strike="noStrike" cap="none" dirty="0">
              <a:solidFill>
                <a:srgbClr val="000000"/>
              </a:solidFill>
              <a:latin typeface="+mn-ea"/>
              <a:ea typeface="+mn-ea"/>
              <a:cs typeface="Arial"/>
              <a:sym typeface="Arial"/>
            </a:endParaRPr>
          </a:p>
        </p:txBody>
      </p:sp>
      <p:sp>
        <p:nvSpPr>
          <p:cNvPr id="3" name="文字方塊 2">
            <a:extLst>
              <a:ext uri="{FF2B5EF4-FFF2-40B4-BE49-F238E27FC236}">
                <a16:creationId xmlns:a16="http://schemas.microsoft.com/office/drawing/2014/main" id="{4D9F4E35-D9AD-A76E-68A5-DC5F49CDA0C4}"/>
              </a:ext>
            </a:extLst>
          </p:cNvPr>
          <p:cNvSpPr txBox="1"/>
          <p:nvPr/>
        </p:nvSpPr>
        <p:spPr>
          <a:xfrm>
            <a:off x="119269" y="846928"/>
            <a:ext cx="11807688" cy="1361911"/>
          </a:xfrm>
          <a:prstGeom prst="rect">
            <a:avLst/>
          </a:prstGeom>
          <a:noFill/>
        </p:spPr>
        <p:txBody>
          <a:bodyPr wrap="square">
            <a:spAutoFit/>
          </a:bodyPr>
          <a:lstStyle/>
          <a:p>
            <a:pPr marL="152400" algn="just">
              <a:spcAft>
                <a:spcPts val="300"/>
              </a:spcAft>
            </a:pPr>
            <a:r>
              <a:rPr lang="zh-TW" altLang="zh-TW" sz="2000" kern="100" dirty="0">
                <a:effectLst/>
                <a:latin typeface="Times New Roman" panose="02020603050405020304" pitchFamily="18" charset="0"/>
                <a:ea typeface="標楷體" panose="03000509000000000000" pitchFamily="65" charset="-120"/>
              </a:rPr>
              <a:t>一</a:t>
            </a:r>
            <a:r>
              <a:rPr lang="zh-TW" altLang="zh-TW" sz="2000" kern="100" dirty="0">
                <a:latin typeface="Times New Roman" panose="02020603050405020304" pitchFamily="18" charset="0"/>
                <a:ea typeface="標楷體" panose="03000509000000000000" pitchFamily="65" charset="-120"/>
              </a:rPr>
              <a:t>、</a:t>
            </a:r>
            <a:r>
              <a:rPr lang="zh-TW" altLang="zh-TW" sz="2000" kern="100" dirty="0">
                <a:effectLst/>
                <a:latin typeface="Times New Roman" panose="02020603050405020304" pitchFamily="18" charset="0"/>
                <a:ea typeface="標楷體" panose="03000509000000000000" pitchFamily="65" charset="-120"/>
              </a:rPr>
              <a:t>請說明執行目標、創新重點</a:t>
            </a:r>
            <a:r>
              <a:rPr lang="en-US" altLang="zh-TW" sz="2000" kern="100" dirty="0">
                <a:effectLst/>
                <a:latin typeface="Times New Roman" panose="02020603050405020304" pitchFamily="18" charset="0"/>
                <a:ea typeface="標楷體" panose="03000509000000000000" pitchFamily="65" charset="-120"/>
              </a:rPr>
              <a:t>(</a:t>
            </a:r>
            <a:r>
              <a:rPr lang="zh-TW" altLang="zh-TW" sz="2000" dirty="0">
                <a:latin typeface="Times New Roman"/>
                <a:ea typeface="標楷體"/>
              </a:rPr>
              <a:t>如計畫預</a:t>
            </a:r>
            <a:r>
              <a:rPr lang="zh-TW" altLang="en-US" sz="2000" u="sng" dirty="0">
                <a:solidFill>
                  <a:srgbClr val="0000FF"/>
                </a:solidFill>
                <a:latin typeface="Times New Roman"/>
                <a:ea typeface="標楷體"/>
              </a:rPr>
              <a:t>計</a:t>
            </a:r>
            <a:r>
              <a:rPr lang="zh-TW" altLang="zh-TW" sz="2000" dirty="0">
                <a:latin typeface="Times New Roman"/>
                <a:ea typeface="標楷體"/>
              </a:rPr>
              <a:t>達成之</a:t>
            </a:r>
            <a:r>
              <a:rPr lang="zh-TW" altLang="zh-TW" sz="2000" dirty="0">
                <a:solidFill>
                  <a:srgbClr val="FF0000"/>
                </a:solidFill>
                <a:latin typeface="Times New Roman"/>
                <a:ea typeface="標楷體"/>
              </a:rPr>
              <a:t>目標</a:t>
            </a:r>
            <a:r>
              <a:rPr lang="zh-TW" altLang="zh-TW" sz="2000" dirty="0">
                <a:latin typeface="Times New Roman"/>
                <a:ea typeface="標楷體"/>
              </a:rPr>
              <a:t>、計畫執行</a:t>
            </a:r>
            <a:r>
              <a:rPr lang="zh-TW" altLang="zh-TW" sz="2000" dirty="0">
                <a:solidFill>
                  <a:srgbClr val="FF0000"/>
                </a:solidFill>
                <a:latin typeface="Times New Roman"/>
                <a:ea typeface="標楷體"/>
              </a:rPr>
              <a:t>前後之</a:t>
            </a:r>
            <a:r>
              <a:rPr lang="zh-TW" altLang="en-US" sz="2000" u="sng" dirty="0">
                <a:solidFill>
                  <a:srgbClr val="FF0000"/>
                </a:solidFill>
                <a:latin typeface="Times New Roman"/>
                <a:ea typeface="標楷體"/>
              </a:rPr>
              <a:t>功能規格</a:t>
            </a:r>
            <a:r>
              <a:rPr lang="en-US" altLang="zh-TW" sz="2000" u="sng" dirty="0">
                <a:solidFill>
                  <a:srgbClr val="FF0000"/>
                </a:solidFill>
                <a:latin typeface="Times New Roman"/>
                <a:ea typeface="標楷體"/>
              </a:rPr>
              <a:t>(</a:t>
            </a:r>
            <a:r>
              <a:rPr lang="zh-TW" altLang="zh-TW" sz="2000" u="sng" dirty="0">
                <a:solidFill>
                  <a:srgbClr val="FF0000"/>
                </a:solidFill>
                <a:latin typeface="Times New Roman"/>
                <a:ea typeface="標楷體"/>
              </a:rPr>
              <a:t>技術</a:t>
            </a:r>
            <a:r>
              <a:rPr lang="zh-TW" altLang="en-US" sz="2000" u="sng" dirty="0">
                <a:solidFill>
                  <a:srgbClr val="FF0000"/>
                </a:solidFill>
                <a:latin typeface="Times New Roman"/>
                <a:ea typeface="標楷體"/>
              </a:rPr>
              <a:t>指標</a:t>
            </a:r>
            <a:r>
              <a:rPr lang="en-US" altLang="zh-TW" sz="2000" u="sng" dirty="0">
                <a:solidFill>
                  <a:srgbClr val="FF0000"/>
                </a:solidFill>
                <a:latin typeface="Times New Roman"/>
                <a:ea typeface="標楷體"/>
              </a:rPr>
              <a:t>)/</a:t>
            </a:r>
            <a:r>
              <a:rPr lang="zh-TW" altLang="en-US" sz="2000" u="sng" dirty="0">
                <a:solidFill>
                  <a:srgbClr val="FF0000"/>
                </a:solidFill>
                <a:latin typeface="Times New Roman"/>
                <a:ea typeface="標楷體"/>
              </a:rPr>
              <a:t>服務模式</a:t>
            </a:r>
            <a:r>
              <a:rPr lang="en-US" altLang="zh-TW" sz="2000" u="sng" dirty="0">
                <a:solidFill>
                  <a:srgbClr val="FF0000"/>
                </a:solidFill>
                <a:latin typeface="Times New Roman"/>
                <a:ea typeface="標楷體"/>
              </a:rPr>
              <a:t>(</a:t>
            </a:r>
            <a:r>
              <a:rPr lang="zh-TW" altLang="zh-TW" sz="2000" u="sng" dirty="0">
                <a:solidFill>
                  <a:srgbClr val="FF0000"/>
                </a:solidFill>
                <a:latin typeface="Times New Roman"/>
                <a:ea typeface="標楷體"/>
              </a:rPr>
              <a:t>服務指標</a:t>
            </a:r>
            <a:r>
              <a:rPr lang="en-US" altLang="zh-TW" sz="2000" u="sng" dirty="0">
                <a:solidFill>
                  <a:srgbClr val="FF0000"/>
                </a:solidFill>
                <a:latin typeface="Times New Roman"/>
                <a:ea typeface="標楷體"/>
              </a:rPr>
              <a:t>)</a:t>
            </a:r>
            <a:r>
              <a:rPr lang="zh-TW" altLang="zh-TW" sz="2000" dirty="0">
                <a:solidFill>
                  <a:srgbClr val="FF0000"/>
                </a:solidFill>
                <a:latin typeface="Times New Roman"/>
                <a:ea typeface="標楷體"/>
              </a:rPr>
              <a:t>及產業變化</a:t>
            </a:r>
            <a:r>
              <a:rPr lang="zh-TW" altLang="zh-TW" sz="2000" dirty="0">
                <a:latin typeface="Times New Roman"/>
                <a:ea typeface="標楷體"/>
              </a:rPr>
              <a:t>等。創新之核心技術或服務模式、</a:t>
            </a:r>
            <a:r>
              <a:rPr lang="zh-TW" altLang="zh-TW" sz="2000" dirty="0">
                <a:solidFill>
                  <a:srgbClr val="FF0000"/>
                </a:solidFill>
                <a:latin typeface="Times New Roman"/>
                <a:ea typeface="標楷體"/>
              </a:rPr>
              <a:t>與現有</a:t>
            </a:r>
            <a:r>
              <a:rPr lang="en-US" altLang="zh-TW" sz="2000" dirty="0">
                <a:solidFill>
                  <a:srgbClr val="FF0000"/>
                </a:solidFill>
                <a:latin typeface="Times New Roman"/>
                <a:ea typeface="標楷體"/>
              </a:rPr>
              <a:t>(</a:t>
            </a:r>
            <a:r>
              <a:rPr lang="zh-TW" altLang="zh-TW" sz="2000" dirty="0">
                <a:solidFill>
                  <a:srgbClr val="FF0000"/>
                </a:solidFill>
                <a:latin typeface="Times New Roman"/>
                <a:ea typeface="標楷體"/>
              </a:rPr>
              <a:t>雷同</a:t>
            </a:r>
            <a:r>
              <a:rPr lang="en-US" altLang="zh-TW" sz="2000" dirty="0">
                <a:solidFill>
                  <a:srgbClr val="FF0000"/>
                </a:solidFill>
                <a:latin typeface="Times New Roman"/>
                <a:ea typeface="標楷體"/>
              </a:rPr>
              <a:t>)</a:t>
            </a:r>
            <a:r>
              <a:rPr lang="zh-TW" altLang="zh-TW" sz="2000" dirty="0">
                <a:solidFill>
                  <a:srgbClr val="FF0000"/>
                </a:solidFill>
                <a:latin typeface="Times New Roman"/>
                <a:ea typeface="標楷體"/>
              </a:rPr>
              <a:t>之技術</a:t>
            </a:r>
            <a:r>
              <a:rPr lang="en-US" altLang="zh-TW" sz="2000" dirty="0">
                <a:solidFill>
                  <a:srgbClr val="FF0000"/>
                </a:solidFill>
                <a:latin typeface="Times New Roman"/>
                <a:ea typeface="標楷體"/>
              </a:rPr>
              <a:t>/</a:t>
            </a:r>
            <a:r>
              <a:rPr lang="zh-TW" altLang="zh-TW" sz="2000" dirty="0">
                <a:solidFill>
                  <a:srgbClr val="FF0000"/>
                </a:solidFill>
                <a:latin typeface="Times New Roman"/>
                <a:ea typeface="標楷體"/>
              </a:rPr>
              <a:t>服務模式之差異性</a:t>
            </a:r>
            <a:r>
              <a:rPr lang="zh-TW" altLang="zh-TW" sz="2000" dirty="0">
                <a:latin typeface="Times New Roman"/>
                <a:ea typeface="標楷體"/>
              </a:rPr>
              <a:t>、突破點等。</a:t>
            </a:r>
            <a:r>
              <a:rPr lang="en-US" altLang="zh-TW" sz="2000" dirty="0">
                <a:latin typeface="Times New Roman"/>
                <a:ea typeface="標楷體"/>
              </a:rPr>
              <a:t>)</a:t>
            </a:r>
            <a:endParaRPr lang="en-US" altLang="zh-TW" sz="2000" kern="100" dirty="0">
              <a:effectLst/>
              <a:latin typeface="Times New Roman" panose="02020603050405020304" pitchFamily="18" charset="0"/>
              <a:ea typeface="標楷體" panose="03000509000000000000" pitchFamily="65" charset="-120"/>
            </a:endParaRPr>
          </a:p>
          <a:p>
            <a:pPr marL="152400" algn="just">
              <a:spcAft>
                <a:spcPts val="300"/>
              </a:spcAft>
              <a:buNone/>
            </a:pPr>
            <a:r>
              <a:rPr lang="zh-TW" altLang="en-US" sz="2000" kern="100" dirty="0">
                <a:effectLst/>
                <a:latin typeface="Times New Roman" panose="02020603050405020304" pitchFamily="18" charset="0"/>
                <a:ea typeface="標楷體" panose="03000509000000000000" pitchFamily="65" charset="-120"/>
              </a:rPr>
              <a:t>二</a:t>
            </a:r>
            <a:r>
              <a:rPr lang="zh-TW" altLang="zh-TW" sz="2000" kern="100" dirty="0">
                <a:effectLst/>
                <a:latin typeface="Times New Roman" panose="02020603050405020304" pitchFamily="18" charset="0"/>
                <a:ea typeface="標楷體" panose="03000509000000000000" pitchFamily="65" charset="-120"/>
              </a:rPr>
              <a:t>、執行優勢（請說明公司執行本計畫優勢）</a:t>
            </a:r>
            <a:endParaRPr lang="zh-TW" altLang="zh-TW" sz="2000" kern="100" dirty="0">
              <a:effectLst/>
              <a:latin typeface="Times New Roman" panose="02020603050405020304" pitchFamily="18" charset="0"/>
              <a:ea typeface="新細明體" panose="02020500000000000000" pitchFamily="18" charset="-120"/>
            </a:endParaRPr>
          </a:p>
        </p:txBody>
      </p:sp>
      <p:sp>
        <p:nvSpPr>
          <p:cNvPr id="2" name="矩形 1">
            <a:extLst>
              <a:ext uri="{FF2B5EF4-FFF2-40B4-BE49-F238E27FC236}">
                <a16:creationId xmlns:a16="http://schemas.microsoft.com/office/drawing/2014/main" id="{6C470F12-324B-40DA-A7CE-AE172F3E8050}"/>
              </a:ext>
            </a:extLst>
          </p:cNvPr>
          <p:cNvSpPr/>
          <p:nvPr/>
        </p:nvSpPr>
        <p:spPr>
          <a:xfrm>
            <a:off x="6300362" y="5062557"/>
            <a:ext cx="4935197" cy="1393971"/>
          </a:xfrm>
          <a:prstGeom prst="rect">
            <a:avLst/>
          </a:prstGeom>
          <a:solidFill>
            <a:srgbClr val="F9DDF0">
              <a:alpha val="80000"/>
            </a:srgbClr>
          </a:solidFill>
          <a:ln cap="flat">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zh-TW" altLang="en-US" sz="1800" b="1" i="0" u="none" strike="noStrike" kern="1200" cap="none" spc="0" baseline="0" dirty="0">
                <a:solidFill>
                  <a:srgbClr val="000000"/>
                </a:solidFill>
                <a:uFillTx/>
                <a:latin typeface="Times New Roman"/>
                <a:ea typeface="標楷體"/>
              </a:rPr>
              <a:t>小</a:t>
            </a:r>
            <a:r>
              <a:rPr lang="zh-TW" sz="1800" b="1" i="0" u="none" strike="noStrike" kern="1200" cap="none" spc="0" baseline="0" dirty="0">
                <a:solidFill>
                  <a:srgbClr val="000000"/>
                </a:solidFill>
                <a:uFillTx/>
                <a:latin typeface="Times New Roman"/>
                <a:ea typeface="標楷體"/>
              </a:rPr>
              <a:t>提醒</a:t>
            </a:r>
            <a:r>
              <a:rPr lang="zh-TW" altLang="en-US" b="1" dirty="0">
                <a:solidFill>
                  <a:srgbClr val="0000FF"/>
                </a:solidFill>
                <a:latin typeface="Times New Roman"/>
                <a:ea typeface="標楷體"/>
              </a:rPr>
              <a:t>：</a:t>
            </a:r>
            <a:endParaRPr lang="en-US" sz="1800" b="1" i="0" u="none" strike="noStrike" kern="1200" cap="none" spc="0" baseline="0" dirty="0">
              <a:solidFill>
                <a:srgbClr val="0000FF"/>
              </a:solidFill>
              <a:uFillTx/>
              <a:latin typeface="Times New Roman"/>
              <a:ea typeface="標楷體"/>
            </a:endParaRPr>
          </a:p>
          <a:p>
            <a:pPr marL="179388" marR="0" lvl="0" indent="-179388" algn="l" defTabSz="914400" rtl="0" fontAlgn="auto" hangingPunct="1">
              <a:lnSpc>
                <a:spcPct val="120000"/>
              </a:lnSpc>
              <a:spcBef>
                <a:spcPts val="0"/>
              </a:spcBef>
              <a:spcAft>
                <a:spcPts val="0"/>
              </a:spcAft>
              <a:buSzPct val="100000"/>
              <a:buFont typeface="Arial" panose="020B0604020202020204" pitchFamily="34" charset="0"/>
              <a:buChar char="•"/>
              <a:tabLst/>
              <a:defRPr sz="1800" b="0" i="0" u="none" strike="noStrike" kern="0" cap="none" spc="0" baseline="0">
                <a:solidFill>
                  <a:srgbClr val="000000"/>
                </a:solidFill>
                <a:uFillTx/>
              </a:defRPr>
            </a:pPr>
            <a:r>
              <a:rPr lang="zh-TW" b="1" dirty="0">
                <a:solidFill>
                  <a:srgbClr val="000000"/>
                </a:solidFill>
                <a:latin typeface="Times New Roman"/>
                <a:ea typeface="標楷體"/>
              </a:rPr>
              <a:t>競爭力分析或市場分析以計畫標的相關為主。</a:t>
            </a:r>
            <a:endParaRPr lang="en-US" b="1" dirty="0">
              <a:solidFill>
                <a:srgbClr val="000000"/>
              </a:solidFill>
              <a:latin typeface="Times New Roman"/>
              <a:ea typeface="標楷體"/>
            </a:endParaRPr>
          </a:p>
          <a:p>
            <a:pPr marL="179388" marR="0" lvl="0" indent="-179388" algn="l" defTabSz="914400" rtl="0" fontAlgn="auto" hangingPunct="1">
              <a:lnSpc>
                <a:spcPct val="120000"/>
              </a:lnSpc>
              <a:spcBef>
                <a:spcPts val="0"/>
              </a:spcBef>
              <a:spcAft>
                <a:spcPts val="0"/>
              </a:spcAft>
              <a:buSzPct val="100000"/>
              <a:buFont typeface="Arial" panose="020B0604020202020204" pitchFamily="34" charset="0"/>
              <a:buChar char="•"/>
              <a:tabLst/>
              <a:defRPr sz="1800" b="0" i="0" u="none" strike="noStrike" kern="0" cap="none" spc="0" baseline="0">
                <a:solidFill>
                  <a:srgbClr val="000000"/>
                </a:solidFill>
                <a:uFillTx/>
              </a:defRPr>
            </a:pPr>
            <a:r>
              <a:rPr lang="zh-TW" b="1" dirty="0">
                <a:solidFill>
                  <a:srgbClr val="000000"/>
                </a:solidFill>
                <a:latin typeface="Times New Roman"/>
                <a:ea typeface="標楷體"/>
              </a:rPr>
              <a:t>可以圖表呈現創新前後差異。</a:t>
            </a:r>
            <a:endParaRPr lang="en-US" altLang="zh-TW" b="1" dirty="0">
              <a:solidFill>
                <a:srgbClr val="000000"/>
              </a:solidFill>
              <a:latin typeface="Times New Roman"/>
              <a:ea typeface="標楷體"/>
            </a:endParaRPr>
          </a:p>
          <a:p>
            <a:pPr marL="179388" indent="-179388">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en-US" altLang="zh-TW" sz="1800" dirty="0">
                <a:solidFill>
                  <a:srgbClr val="FF0000"/>
                </a:solidFill>
                <a:latin typeface="標楷體" panose="03000509000000000000" pitchFamily="65" charset="-120"/>
                <a:ea typeface="標楷體" panose="03000509000000000000" pitchFamily="65" charset="-120"/>
                <a:cs typeface="Microsoft JhengHei"/>
                <a:sym typeface="Microsoft JhengHei"/>
              </a:rPr>
              <a:t>(</a:t>
            </a:r>
            <a:r>
              <a:rPr lang="zh-TW" altLang="en-US" sz="1800" dirty="0">
                <a:solidFill>
                  <a:srgbClr val="FF0000"/>
                </a:solidFill>
                <a:latin typeface="標楷體" panose="03000509000000000000" pitchFamily="65" charset="-120"/>
                <a:ea typeface="標楷體" panose="03000509000000000000" pitchFamily="65" charset="-120"/>
                <a:cs typeface="Microsoft JhengHei"/>
                <a:sym typeface="Microsoft JhengHei"/>
              </a:rPr>
              <a:t>製作正式簡報時，請將小提醒刪除</a:t>
            </a:r>
            <a:r>
              <a:rPr lang="en-US" altLang="zh-TW" sz="1800" dirty="0">
                <a:solidFill>
                  <a:srgbClr val="FF0000"/>
                </a:solidFill>
                <a:latin typeface="標楷體" panose="03000509000000000000" pitchFamily="65" charset="-120"/>
                <a:ea typeface="標楷體" panose="03000509000000000000" pitchFamily="65" charset="-120"/>
                <a:cs typeface="Microsoft JhengHei"/>
                <a:sym typeface="Microsoft JhengHei"/>
              </a:rPr>
              <a:t>)</a:t>
            </a:r>
            <a:endParaRPr lang="zh-TW" altLang="en-US" dirty="0">
              <a:latin typeface="標楷體" panose="03000509000000000000" pitchFamily="65" charset="-120"/>
              <a:ea typeface="標楷體" panose="03000509000000000000" pitchFamily="65" charset="-12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2">
          <a:extLst>
            <a:ext uri="{FF2B5EF4-FFF2-40B4-BE49-F238E27FC236}">
              <a16:creationId xmlns:a16="http://schemas.microsoft.com/office/drawing/2014/main" id="{B049ECBD-069A-9780-3BAE-CBE74AC06A2E}"/>
            </a:ext>
          </a:extLst>
        </p:cNvPr>
        <p:cNvGrpSpPr/>
        <p:nvPr/>
      </p:nvGrpSpPr>
      <p:grpSpPr>
        <a:xfrm>
          <a:off x="0" y="0"/>
          <a:ext cx="0" cy="0"/>
          <a:chOff x="0" y="0"/>
          <a:chExt cx="0" cy="0"/>
        </a:xfrm>
      </p:grpSpPr>
      <p:sp>
        <p:nvSpPr>
          <p:cNvPr id="114" name="Google Shape;114;p5">
            <a:extLst>
              <a:ext uri="{FF2B5EF4-FFF2-40B4-BE49-F238E27FC236}">
                <a16:creationId xmlns:a16="http://schemas.microsoft.com/office/drawing/2014/main" id="{7AF99F72-F56B-94A8-6831-8ED2FCDD8E42}"/>
              </a:ext>
            </a:extLst>
          </p:cNvPr>
          <p:cNvSpPr txBox="1"/>
          <p:nvPr/>
        </p:nvSpPr>
        <p:spPr>
          <a:xfrm>
            <a:off x="0" y="59877"/>
            <a:ext cx="10515600" cy="621160"/>
          </a:xfrm>
          <a:prstGeom prst="rect">
            <a:avLst/>
          </a:prstGeom>
          <a:noFill/>
          <a:ln>
            <a:noFill/>
          </a:ln>
        </p:spPr>
        <p:txBody>
          <a:bodyPr spcFirstLastPara="1" wrap="square" lIns="91425" tIns="45700" rIns="91425" bIns="45700" anchor="ctr" anchorCtr="0">
            <a:normAutofit/>
          </a:bodyPr>
          <a:lstStyle/>
          <a:p>
            <a:pPr lvl="0">
              <a:lnSpc>
                <a:spcPct val="90000"/>
              </a:lnSpc>
              <a:buClr>
                <a:schemeClr val="dk1"/>
              </a:buClr>
              <a:buSzPts val="3600"/>
            </a:pPr>
            <a:r>
              <a:rPr lang="zh-TW" altLang="en-US" sz="3600" b="1" i="0" u="none" strike="noStrike" cap="none" dirty="0">
                <a:solidFill>
                  <a:schemeClr val="dk1"/>
                </a:solidFill>
                <a:latin typeface="+mn-ea"/>
                <a:ea typeface="+mn-ea"/>
                <a:cs typeface="Microsoft JhengHei"/>
                <a:sym typeface="Microsoft JhengHei"/>
              </a:rPr>
              <a:t>參</a:t>
            </a:r>
            <a:r>
              <a:rPr lang="zh-TW" sz="3600" b="1" i="0" u="none" strike="noStrike" cap="none" dirty="0">
                <a:solidFill>
                  <a:schemeClr val="dk1"/>
                </a:solidFill>
                <a:latin typeface="+mn-ea"/>
                <a:ea typeface="+mn-ea"/>
                <a:cs typeface="Microsoft JhengHei"/>
                <a:sym typeface="Microsoft JhengHei"/>
              </a:rPr>
              <a:t>、</a:t>
            </a:r>
            <a:r>
              <a:rPr lang="zh-TW" altLang="en-US" sz="3600" b="1" kern="1200" dirty="0">
                <a:latin typeface="Times New Roman"/>
                <a:ea typeface="標楷體"/>
              </a:rPr>
              <a:t>實施方式</a:t>
            </a:r>
            <a:endParaRPr sz="1400" b="0" i="0" u="none" strike="noStrike" cap="none" dirty="0">
              <a:solidFill>
                <a:srgbClr val="000000"/>
              </a:solidFill>
              <a:latin typeface="+mn-ea"/>
              <a:ea typeface="+mn-ea"/>
              <a:cs typeface="Arial"/>
              <a:sym typeface="Arial"/>
            </a:endParaRPr>
          </a:p>
        </p:txBody>
      </p:sp>
      <p:sp>
        <p:nvSpPr>
          <p:cNvPr id="4" name="文字版面配置區 2">
            <a:extLst>
              <a:ext uri="{FF2B5EF4-FFF2-40B4-BE49-F238E27FC236}">
                <a16:creationId xmlns:a16="http://schemas.microsoft.com/office/drawing/2014/main" id="{D2ABCA4E-55E9-3CC0-EB6E-F0CBD0B335EF}"/>
              </a:ext>
            </a:extLst>
          </p:cNvPr>
          <p:cNvSpPr txBox="1">
            <a:spLocks noGrp="1"/>
          </p:cNvSpPr>
          <p:nvPr>
            <p:ph type="body" idx="1"/>
          </p:nvPr>
        </p:nvSpPr>
        <p:spPr>
          <a:xfrm>
            <a:off x="298601" y="882122"/>
            <a:ext cx="11676373" cy="4180435"/>
          </a:xfrm>
        </p:spPr>
        <p:txBody>
          <a:bodyPr>
            <a:normAutofit/>
          </a:bodyPr>
          <a:lstStyle/>
          <a:p>
            <a:pPr marL="514350" lvl="1" indent="-514350" algn="just">
              <a:buFont typeface="Calibri"/>
              <a:buAutoNum type="arabicPeriod"/>
            </a:pPr>
            <a:r>
              <a:rPr lang="zh-TW" sz="2000" b="1" dirty="0">
                <a:latin typeface="Times New Roman"/>
                <a:ea typeface="標楷體"/>
              </a:rPr>
              <a:t>執行步驟及方法</a:t>
            </a:r>
            <a:r>
              <a:rPr lang="zh-TW" sz="2000" dirty="0">
                <a:latin typeface="Times New Roman"/>
                <a:ea typeface="標楷體"/>
              </a:rPr>
              <a:t>：清楚拆解計畫內容，概述分項工作欲完成之目標，合理規劃工作細項、執行步驟及研究方法。</a:t>
            </a:r>
            <a:endParaRPr lang="en-US" sz="2000" dirty="0">
              <a:latin typeface="Times New Roman"/>
              <a:ea typeface="標楷體"/>
            </a:endParaRPr>
          </a:p>
          <a:p>
            <a:pPr marL="514350" lvl="1" indent="-514350" algn="just">
              <a:buFont typeface="Calibri"/>
              <a:buAutoNum type="arabicPeriod"/>
            </a:pPr>
            <a:r>
              <a:rPr lang="zh-TW" sz="2000" b="1" dirty="0">
                <a:latin typeface="Times New Roman"/>
                <a:ea typeface="標楷體"/>
              </a:rPr>
              <a:t>技術及智慧財產權來源</a:t>
            </a:r>
            <a:r>
              <a:rPr lang="zh-TW" sz="2000" dirty="0">
                <a:latin typeface="Times New Roman"/>
                <a:ea typeface="標楷體"/>
              </a:rPr>
              <a:t>對象背景、技術及智慧財產權能力及合作方式說明。</a:t>
            </a:r>
            <a:endParaRPr lang="en-US" altLang="zh-TW" sz="2000" dirty="0">
              <a:latin typeface="Times New Roman"/>
              <a:ea typeface="標楷體"/>
            </a:endParaRPr>
          </a:p>
          <a:p>
            <a:pPr marL="514350" lvl="1" indent="-514350" algn="just">
              <a:buFont typeface="Calibri"/>
              <a:buAutoNum type="arabicPeriod"/>
            </a:pPr>
            <a:r>
              <a:rPr lang="zh-TW" altLang="en-US" sz="2000" b="1" u="sng" dirty="0">
                <a:solidFill>
                  <a:srgbClr val="0000FF"/>
                </a:solidFill>
                <a:latin typeface="Times New Roman"/>
                <a:ea typeface="標楷體"/>
              </a:rPr>
              <a:t>智慧財產權檢索與管理</a:t>
            </a:r>
            <a:r>
              <a:rPr lang="zh-TW" altLang="en-US" sz="2000" u="sng" dirty="0">
                <a:solidFill>
                  <a:srgbClr val="0000FF"/>
                </a:solidFill>
                <a:latin typeface="Times New Roman"/>
                <a:ea typeface="標楷體"/>
              </a:rPr>
              <a:t>：宜針對申請計畫之關鍵技術詳加搜尋、說明與分析，並說明其管理方式，以免侵權。</a:t>
            </a:r>
            <a:endParaRPr lang="zh-TW" sz="2000" u="sng" dirty="0">
              <a:solidFill>
                <a:srgbClr val="0000FF"/>
              </a:solidFill>
              <a:latin typeface="Times New Roman"/>
              <a:ea typeface="標楷體"/>
            </a:endParaRPr>
          </a:p>
        </p:txBody>
      </p:sp>
      <p:sp>
        <p:nvSpPr>
          <p:cNvPr id="5" name="矩形 4">
            <a:extLst>
              <a:ext uri="{FF2B5EF4-FFF2-40B4-BE49-F238E27FC236}">
                <a16:creationId xmlns:a16="http://schemas.microsoft.com/office/drawing/2014/main" id="{D721CDA7-ADCF-2482-21A8-70A46DECA12A}"/>
              </a:ext>
            </a:extLst>
          </p:cNvPr>
          <p:cNvSpPr/>
          <p:nvPr/>
        </p:nvSpPr>
        <p:spPr>
          <a:xfrm>
            <a:off x="5511113" y="4740380"/>
            <a:ext cx="6463861" cy="1726370"/>
          </a:xfrm>
          <a:prstGeom prst="rect">
            <a:avLst/>
          </a:prstGeom>
          <a:solidFill>
            <a:srgbClr val="F9DDF0">
              <a:alpha val="80000"/>
            </a:srgbClr>
          </a:solidFill>
          <a:ln cap="flat">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zh-TW" altLang="en-US" sz="1800" i="0" strike="noStrike" kern="1200" cap="none" spc="0" baseline="0" dirty="0">
                <a:solidFill>
                  <a:schemeClr val="tx1"/>
                </a:solidFill>
                <a:uFillTx/>
                <a:latin typeface="Times New Roman"/>
                <a:ea typeface="標楷體"/>
              </a:rPr>
              <a:t>小</a:t>
            </a:r>
            <a:r>
              <a:rPr lang="zh-TW" sz="1800" i="0" strike="noStrike" kern="1200" cap="none" spc="0" baseline="0" dirty="0">
                <a:solidFill>
                  <a:schemeClr val="tx1"/>
                </a:solidFill>
                <a:uFillTx/>
                <a:latin typeface="Times New Roman"/>
                <a:ea typeface="標楷體"/>
              </a:rPr>
              <a:t>提醒</a:t>
            </a:r>
            <a:r>
              <a:rPr lang="zh-TW" altLang="en-US" dirty="0">
                <a:solidFill>
                  <a:schemeClr val="tx1"/>
                </a:solidFill>
                <a:latin typeface="Times New Roman"/>
                <a:ea typeface="標楷體"/>
              </a:rPr>
              <a:t>：</a:t>
            </a:r>
            <a:endParaRPr lang="en-US" sz="1800" i="0" strike="noStrike" kern="1200" cap="none" spc="0" baseline="0" dirty="0">
              <a:solidFill>
                <a:schemeClr val="tx1"/>
              </a:solidFill>
              <a:uFillTx/>
              <a:latin typeface="Times New Roman"/>
              <a:ea typeface="標楷體"/>
            </a:endParaRPr>
          </a:p>
          <a:p>
            <a:pPr marL="179388" lvl="0" indent="-179388">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zh-TW" altLang="en-US" dirty="0">
                <a:solidFill>
                  <a:schemeClr val="tx1"/>
                </a:solidFill>
                <a:latin typeface="Times New Roman"/>
                <a:ea typeface="標楷體"/>
              </a:rPr>
              <a:t>執行步驟及方法請具體詳述，宜對照計畫目標撰寫相關流程，如：機制</a:t>
            </a:r>
            <a:r>
              <a:rPr lang="en-US" altLang="zh-TW" dirty="0">
                <a:solidFill>
                  <a:schemeClr val="tx1"/>
                </a:solidFill>
                <a:latin typeface="Times New Roman"/>
                <a:ea typeface="標楷體"/>
              </a:rPr>
              <a:t>/</a:t>
            </a:r>
            <a:r>
              <a:rPr lang="zh-TW" altLang="en-US" dirty="0">
                <a:solidFill>
                  <a:schemeClr val="tx1"/>
                </a:solidFill>
                <a:latin typeface="Times New Roman"/>
                <a:ea typeface="標楷體"/>
              </a:rPr>
              <a:t>流程設計、風險評估及因應策略</a:t>
            </a:r>
            <a:r>
              <a:rPr lang="zh-TW" dirty="0">
                <a:solidFill>
                  <a:schemeClr val="tx1"/>
                </a:solidFill>
                <a:latin typeface="Times New Roman"/>
                <a:ea typeface="標楷體"/>
              </a:rPr>
              <a:t>。</a:t>
            </a:r>
            <a:endParaRPr lang="en-US" altLang="zh-TW" dirty="0">
              <a:solidFill>
                <a:schemeClr val="tx1"/>
              </a:solidFill>
              <a:latin typeface="Times New Roman"/>
              <a:ea typeface="標楷體"/>
            </a:endParaRPr>
          </a:p>
          <a:p>
            <a:pPr marL="179388" indent="-179388">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zh-TW" altLang="en-US" dirty="0">
                <a:solidFill>
                  <a:schemeClr val="tx1"/>
                </a:solidFill>
                <a:latin typeface="Times New Roman"/>
                <a:ea typeface="標楷體"/>
              </a:rPr>
              <a:t>請敘明該實施方式將如何驗證創新構想之可行性。</a:t>
            </a:r>
            <a:endParaRPr lang="en-US" altLang="zh-TW" dirty="0">
              <a:solidFill>
                <a:schemeClr val="tx1"/>
              </a:solidFill>
              <a:latin typeface="Times New Roman"/>
              <a:ea typeface="標楷體"/>
            </a:endParaRPr>
          </a:p>
          <a:p>
            <a:pPr marL="179388" indent="-179388">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en-US" altLang="zh-TW" sz="1800" dirty="0">
                <a:solidFill>
                  <a:srgbClr val="FF0000"/>
                </a:solidFill>
                <a:latin typeface="標楷體" panose="03000509000000000000" pitchFamily="65" charset="-120"/>
                <a:ea typeface="標楷體" panose="03000509000000000000" pitchFamily="65" charset="-120"/>
                <a:cs typeface="Microsoft JhengHei"/>
                <a:sym typeface="Microsoft JhengHei"/>
              </a:rPr>
              <a:t>(</a:t>
            </a:r>
            <a:r>
              <a:rPr lang="zh-TW" altLang="en-US" sz="1800" dirty="0">
                <a:solidFill>
                  <a:srgbClr val="FF0000"/>
                </a:solidFill>
                <a:latin typeface="標楷體" panose="03000509000000000000" pitchFamily="65" charset="-120"/>
                <a:ea typeface="標楷體" panose="03000509000000000000" pitchFamily="65" charset="-120"/>
                <a:cs typeface="Microsoft JhengHei"/>
                <a:sym typeface="Microsoft JhengHei"/>
              </a:rPr>
              <a:t>製作正式簡報時，請將小提醒刪除</a:t>
            </a:r>
            <a:r>
              <a:rPr lang="en-US" altLang="zh-TW" sz="1800" dirty="0">
                <a:solidFill>
                  <a:srgbClr val="FF0000"/>
                </a:solidFill>
                <a:latin typeface="標楷體" panose="03000509000000000000" pitchFamily="65" charset="-120"/>
                <a:ea typeface="標楷體" panose="03000509000000000000" pitchFamily="65" charset="-120"/>
                <a:cs typeface="Microsoft JhengHei"/>
                <a:sym typeface="Microsoft JhengHei"/>
              </a:rPr>
              <a:t>)</a:t>
            </a:r>
            <a:endParaRPr lang="zh-TW" altLang="en-US"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35866891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04629E5-C5A6-B519-253B-FCC007C4436C}"/>
              </a:ext>
            </a:extLst>
          </p:cNvPr>
          <p:cNvSpPr>
            <a:spLocks noGrp="1"/>
          </p:cNvSpPr>
          <p:nvPr>
            <p:ph type="title"/>
          </p:nvPr>
        </p:nvSpPr>
        <p:spPr>
          <a:xfrm>
            <a:off x="0" y="0"/>
            <a:ext cx="10515600" cy="708301"/>
          </a:xfrm>
        </p:spPr>
        <p:txBody>
          <a:bodyPr>
            <a:normAutofit/>
          </a:bodyPr>
          <a:lstStyle/>
          <a:p>
            <a:r>
              <a:rPr lang="zh-TW" altLang="en-US" sz="3600" b="1" dirty="0">
                <a:solidFill>
                  <a:schemeClr val="tx1"/>
                </a:solidFill>
                <a:latin typeface="+mn-ea"/>
                <a:ea typeface="+mn-ea"/>
              </a:rPr>
              <a:t>參、預計進度表</a:t>
            </a:r>
            <a:endParaRPr lang="zh-TW" altLang="en-US" sz="3600" b="1" dirty="0">
              <a:latin typeface="+mn-ea"/>
              <a:ea typeface="+mn-ea"/>
            </a:endParaRPr>
          </a:p>
        </p:txBody>
      </p:sp>
      <p:graphicFrame>
        <p:nvGraphicFramePr>
          <p:cNvPr id="15" name="表格 14">
            <a:extLst>
              <a:ext uri="{FF2B5EF4-FFF2-40B4-BE49-F238E27FC236}">
                <a16:creationId xmlns:a16="http://schemas.microsoft.com/office/drawing/2014/main" id="{B78D0DAF-B906-5802-8B21-6059C35E7021}"/>
              </a:ext>
            </a:extLst>
          </p:cNvPr>
          <p:cNvGraphicFramePr>
            <a:graphicFrameLocks noGrp="1"/>
          </p:cNvGraphicFramePr>
          <p:nvPr>
            <p:extLst>
              <p:ext uri="{D42A27DB-BD31-4B8C-83A1-F6EECF244321}">
                <p14:modId xmlns:p14="http://schemas.microsoft.com/office/powerpoint/2010/main" val="1148603253"/>
              </p:ext>
            </p:extLst>
          </p:nvPr>
        </p:nvGraphicFramePr>
        <p:xfrm>
          <a:off x="263086" y="792063"/>
          <a:ext cx="11513427" cy="5945072"/>
        </p:xfrm>
        <a:graphic>
          <a:graphicData uri="http://schemas.openxmlformats.org/drawingml/2006/table">
            <a:tbl>
              <a:tblPr firstRow="1" firstCol="1" bandRow="1">
                <a:tableStyleId>{A4378E2A-9E11-460F-A665-C2A1293DEE22}</a:tableStyleId>
              </a:tblPr>
              <a:tblGrid>
                <a:gridCol w="1533588">
                  <a:extLst>
                    <a:ext uri="{9D8B030D-6E8A-4147-A177-3AD203B41FA5}">
                      <a16:colId xmlns:a16="http://schemas.microsoft.com/office/drawing/2014/main" val="3512651903"/>
                    </a:ext>
                  </a:extLst>
                </a:gridCol>
                <a:gridCol w="637845">
                  <a:extLst>
                    <a:ext uri="{9D8B030D-6E8A-4147-A177-3AD203B41FA5}">
                      <a16:colId xmlns:a16="http://schemas.microsoft.com/office/drawing/2014/main" val="1904839134"/>
                    </a:ext>
                  </a:extLst>
                </a:gridCol>
                <a:gridCol w="483564">
                  <a:extLst>
                    <a:ext uri="{9D8B030D-6E8A-4147-A177-3AD203B41FA5}">
                      <a16:colId xmlns:a16="http://schemas.microsoft.com/office/drawing/2014/main" val="1558496355"/>
                    </a:ext>
                  </a:extLst>
                </a:gridCol>
                <a:gridCol w="914166">
                  <a:extLst>
                    <a:ext uri="{9D8B030D-6E8A-4147-A177-3AD203B41FA5}">
                      <a16:colId xmlns:a16="http://schemas.microsoft.com/office/drawing/2014/main" val="3398250167"/>
                    </a:ext>
                  </a:extLst>
                </a:gridCol>
                <a:gridCol w="888838">
                  <a:extLst>
                    <a:ext uri="{9D8B030D-6E8A-4147-A177-3AD203B41FA5}">
                      <a16:colId xmlns:a16="http://schemas.microsoft.com/office/drawing/2014/main" val="1953584349"/>
                    </a:ext>
                  </a:extLst>
                </a:gridCol>
                <a:gridCol w="902653">
                  <a:extLst>
                    <a:ext uri="{9D8B030D-6E8A-4147-A177-3AD203B41FA5}">
                      <a16:colId xmlns:a16="http://schemas.microsoft.com/office/drawing/2014/main" val="925750073"/>
                    </a:ext>
                  </a:extLst>
                </a:gridCol>
                <a:gridCol w="902653">
                  <a:extLst>
                    <a:ext uri="{9D8B030D-6E8A-4147-A177-3AD203B41FA5}">
                      <a16:colId xmlns:a16="http://schemas.microsoft.com/office/drawing/2014/main" val="1903323882"/>
                    </a:ext>
                  </a:extLst>
                </a:gridCol>
                <a:gridCol w="886534">
                  <a:extLst>
                    <a:ext uri="{9D8B030D-6E8A-4147-A177-3AD203B41FA5}">
                      <a16:colId xmlns:a16="http://schemas.microsoft.com/office/drawing/2014/main" val="3054521393"/>
                    </a:ext>
                  </a:extLst>
                </a:gridCol>
                <a:gridCol w="886534">
                  <a:extLst>
                    <a:ext uri="{9D8B030D-6E8A-4147-A177-3AD203B41FA5}">
                      <a16:colId xmlns:a16="http://schemas.microsoft.com/office/drawing/2014/main" val="2585266569"/>
                    </a:ext>
                  </a:extLst>
                </a:gridCol>
                <a:gridCol w="891138">
                  <a:extLst>
                    <a:ext uri="{9D8B030D-6E8A-4147-A177-3AD203B41FA5}">
                      <a16:colId xmlns:a16="http://schemas.microsoft.com/office/drawing/2014/main" val="1919336835"/>
                    </a:ext>
                  </a:extLst>
                </a:gridCol>
                <a:gridCol w="891138">
                  <a:extLst>
                    <a:ext uri="{9D8B030D-6E8A-4147-A177-3AD203B41FA5}">
                      <a16:colId xmlns:a16="http://schemas.microsoft.com/office/drawing/2014/main" val="971859407"/>
                    </a:ext>
                  </a:extLst>
                </a:gridCol>
                <a:gridCol w="886534">
                  <a:extLst>
                    <a:ext uri="{9D8B030D-6E8A-4147-A177-3AD203B41FA5}">
                      <a16:colId xmlns:a16="http://schemas.microsoft.com/office/drawing/2014/main" val="2010040947"/>
                    </a:ext>
                  </a:extLst>
                </a:gridCol>
                <a:gridCol w="808242">
                  <a:extLst>
                    <a:ext uri="{9D8B030D-6E8A-4147-A177-3AD203B41FA5}">
                      <a16:colId xmlns:a16="http://schemas.microsoft.com/office/drawing/2014/main" val="2328018179"/>
                    </a:ext>
                  </a:extLst>
                </a:gridCol>
              </a:tblGrid>
              <a:tr h="346673">
                <a:tc rowSpan="2">
                  <a:txBody>
                    <a:bodyPr/>
                    <a:lstStyle/>
                    <a:p>
                      <a:pPr algn="r" eaLnBrk="0">
                        <a:spcBef>
                          <a:spcPts val="200"/>
                        </a:spcBef>
                        <a:buNone/>
                      </a:pPr>
                      <a:r>
                        <a:rPr lang="zh-TW" sz="1400" kern="100" dirty="0">
                          <a:effectLst/>
                          <a:latin typeface="標楷體" panose="03000509000000000000" pitchFamily="65" charset="-120"/>
                          <a:ea typeface="標楷體" panose="03000509000000000000" pitchFamily="65" charset="-120"/>
                        </a:rPr>
                        <a:t>月份</a:t>
                      </a:r>
                    </a:p>
                    <a:p>
                      <a:pPr algn="ctr" eaLnBrk="0">
                        <a:spcBef>
                          <a:spcPts val="200"/>
                        </a:spcBef>
                        <a:buNone/>
                      </a:pPr>
                      <a:r>
                        <a:rPr lang="en-US" sz="1400" kern="100" dirty="0">
                          <a:effectLst/>
                          <a:latin typeface="標楷體" panose="03000509000000000000" pitchFamily="65" charset="-120"/>
                          <a:ea typeface="標楷體" panose="03000509000000000000" pitchFamily="65" charset="-120"/>
                        </a:rPr>
                        <a:t> </a:t>
                      </a:r>
                      <a:endParaRPr lang="zh-TW" sz="1400" kern="100" dirty="0">
                        <a:effectLst/>
                        <a:latin typeface="標楷體" panose="03000509000000000000" pitchFamily="65" charset="-120"/>
                        <a:ea typeface="標楷體" panose="03000509000000000000" pitchFamily="65" charset="-120"/>
                      </a:endParaRPr>
                    </a:p>
                    <a:p>
                      <a:pPr algn="r" eaLnBrk="0">
                        <a:spcBef>
                          <a:spcPts val="200"/>
                        </a:spcBef>
                        <a:buNone/>
                      </a:pPr>
                      <a:r>
                        <a:rPr lang="zh-TW" sz="1400" kern="100" dirty="0">
                          <a:effectLst/>
                          <a:latin typeface="標楷體" panose="03000509000000000000" pitchFamily="65" charset="-120"/>
                          <a:ea typeface="標楷體" panose="03000509000000000000" pitchFamily="65" charset="-120"/>
                        </a:rPr>
                        <a:t>進度</a:t>
                      </a:r>
                    </a:p>
                    <a:p>
                      <a:pPr algn="ctr" eaLnBrk="0">
                        <a:spcBef>
                          <a:spcPts val="200"/>
                        </a:spcBef>
                        <a:buNone/>
                      </a:pPr>
                      <a:r>
                        <a:rPr lang="en-US" sz="1400" kern="100" dirty="0">
                          <a:effectLst/>
                          <a:latin typeface="標楷體" panose="03000509000000000000" pitchFamily="65" charset="-120"/>
                          <a:ea typeface="標楷體" panose="03000509000000000000" pitchFamily="65" charset="-120"/>
                        </a:rPr>
                        <a:t> </a:t>
                      </a:r>
                      <a:endParaRPr lang="zh-TW" sz="1400" kern="100" dirty="0">
                        <a:effectLst/>
                        <a:latin typeface="標楷體" panose="03000509000000000000" pitchFamily="65" charset="-120"/>
                        <a:ea typeface="標楷體" panose="03000509000000000000" pitchFamily="65" charset="-120"/>
                      </a:endParaRPr>
                    </a:p>
                    <a:p>
                      <a:pPr algn="just" eaLnBrk="0">
                        <a:spcBef>
                          <a:spcPts val="200"/>
                        </a:spcBef>
                        <a:buNone/>
                      </a:pPr>
                      <a:r>
                        <a:rPr lang="zh-TW" sz="1400" kern="100" dirty="0">
                          <a:effectLst/>
                          <a:latin typeface="標楷體" panose="03000509000000000000" pitchFamily="65" charset="-120"/>
                          <a:ea typeface="標楷體" panose="03000509000000000000" pitchFamily="65" charset="-120"/>
                        </a:rPr>
                        <a:t>工作項目</a:t>
                      </a:r>
                    </a:p>
                  </a:txBody>
                  <a:tcPr marL="17780" marR="17780" marT="0" marB="0" anchor="ctr">
                    <a:lnTlToBr w="12700" cap="flat" cmpd="sng" algn="ctr">
                      <a:solidFill>
                        <a:schemeClr val="tx1"/>
                      </a:solidFill>
                      <a:prstDash val="solid"/>
                      <a:round/>
                      <a:headEnd type="none" w="med" len="med"/>
                      <a:tailEnd type="none" w="med" len="med"/>
                    </a:lnTlToBr>
                  </a:tcPr>
                </a:tc>
                <a:tc rowSpan="2">
                  <a:txBody>
                    <a:bodyPr/>
                    <a:lstStyle/>
                    <a:p>
                      <a:pPr algn="ctr" eaLnBrk="0">
                        <a:spcBef>
                          <a:spcPts val="200"/>
                        </a:spcBef>
                        <a:buNone/>
                      </a:pPr>
                      <a:r>
                        <a:rPr lang="zh-TW" sz="1400" kern="100">
                          <a:effectLst/>
                          <a:latin typeface="標楷體" panose="03000509000000000000" pitchFamily="65" charset="-120"/>
                          <a:ea typeface="標楷體" panose="03000509000000000000" pitchFamily="65" charset="-120"/>
                        </a:rPr>
                        <a:t>計畫</a:t>
                      </a:r>
                    </a:p>
                    <a:p>
                      <a:pPr algn="ctr" eaLnBrk="0">
                        <a:spcBef>
                          <a:spcPts val="200"/>
                        </a:spcBef>
                        <a:buNone/>
                      </a:pPr>
                      <a:r>
                        <a:rPr lang="zh-TW" sz="1400" kern="100">
                          <a:effectLst/>
                          <a:latin typeface="標楷體" panose="03000509000000000000" pitchFamily="65" charset="-120"/>
                          <a:ea typeface="標楷體" panose="03000509000000000000" pitchFamily="65" charset="-120"/>
                        </a:rPr>
                        <a:t>權重</a:t>
                      </a:r>
                    </a:p>
                    <a:p>
                      <a:pPr algn="ctr" eaLnBrk="0">
                        <a:spcBef>
                          <a:spcPts val="200"/>
                        </a:spcBef>
                        <a:buNone/>
                      </a:pPr>
                      <a:r>
                        <a:rPr lang="zh-TW" sz="1400" kern="100">
                          <a:effectLst/>
                          <a:latin typeface="標楷體" panose="03000509000000000000" pitchFamily="65" charset="-120"/>
                          <a:ea typeface="標楷體" panose="03000509000000000000" pitchFamily="65" charset="-120"/>
                        </a:rPr>
                        <a:t>％</a:t>
                      </a:r>
                    </a:p>
                  </a:txBody>
                  <a:tcPr marL="17780" marR="17780" marT="0" marB="0" anchor="ctr"/>
                </a:tc>
                <a:tc rowSpan="2">
                  <a:txBody>
                    <a:bodyPr/>
                    <a:lstStyle/>
                    <a:p>
                      <a:pPr algn="ctr" eaLnBrk="0">
                        <a:spcBef>
                          <a:spcPts val="200"/>
                        </a:spcBef>
                        <a:buNone/>
                      </a:pPr>
                      <a:r>
                        <a:rPr lang="zh-TW" sz="1400" kern="100" dirty="0">
                          <a:effectLst/>
                          <a:latin typeface="標楷體" panose="03000509000000000000" pitchFamily="65" charset="-120"/>
                          <a:ea typeface="標楷體" panose="03000509000000000000" pitchFamily="65" charset="-120"/>
                        </a:rPr>
                        <a:t>預定投入人月</a:t>
                      </a:r>
                    </a:p>
                  </a:txBody>
                  <a:tcPr marL="17780" marR="17780" marT="0" marB="0" anchor="ctr"/>
                </a:tc>
                <a:tc gridSpan="4">
                  <a:txBody>
                    <a:bodyPr/>
                    <a:lstStyle/>
                    <a:p>
                      <a:pPr algn="ctr" eaLnBrk="0">
                        <a:spcBef>
                          <a:spcPts val="200"/>
                        </a:spcBef>
                        <a:buNone/>
                      </a:pPr>
                      <a:r>
                        <a:rPr lang="en-US" sz="1400" kern="100" dirty="0">
                          <a:effectLst/>
                          <a:latin typeface="標楷體" panose="03000509000000000000" pitchFamily="65" charset="-120"/>
                          <a:ea typeface="標楷體" panose="03000509000000000000" pitchFamily="65" charset="-120"/>
                        </a:rPr>
                        <a:t>11</a:t>
                      </a:r>
                      <a:r>
                        <a:rPr lang="en-US" altLang="zh-TW" sz="1400" kern="100" dirty="0">
                          <a:effectLst/>
                          <a:latin typeface="標楷體" panose="03000509000000000000" pitchFamily="65" charset="-120"/>
                          <a:ea typeface="標楷體" panose="03000509000000000000" pitchFamily="65" charset="-120"/>
                        </a:rPr>
                        <a:t>5</a:t>
                      </a:r>
                      <a:r>
                        <a:rPr lang="zh-TW" sz="1400" kern="100" dirty="0">
                          <a:effectLst/>
                          <a:latin typeface="標楷體" panose="03000509000000000000" pitchFamily="65" charset="-120"/>
                          <a:ea typeface="標楷體" panose="03000509000000000000" pitchFamily="65" charset="-120"/>
                        </a:rPr>
                        <a:t>年</a:t>
                      </a:r>
                    </a:p>
                  </a:txBody>
                  <a:tcPr marL="17780" marR="17780" marT="0"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gridSpan="6">
                  <a:txBody>
                    <a:bodyPr/>
                    <a:lstStyle/>
                    <a:p>
                      <a:pPr algn="ctr" eaLnBrk="0">
                        <a:spcBef>
                          <a:spcPts val="200"/>
                        </a:spcBef>
                        <a:buNone/>
                      </a:pPr>
                      <a:r>
                        <a:rPr lang="en-US" sz="1400" kern="100" dirty="0">
                          <a:effectLst/>
                          <a:latin typeface="標楷體" panose="03000509000000000000" pitchFamily="65" charset="-120"/>
                          <a:ea typeface="標楷體" panose="03000509000000000000" pitchFamily="65" charset="-120"/>
                        </a:rPr>
                        <a:t>11</a:t>
                      </a:r>
                      <a:r>
                        <a:rPr lang="en-US" altLang="zh-TW" sz="1400" kern="100" dirty="0">
                          <a:effectLst/>
                          <a:latin typeface="標楷體" panose="03000509000000000000" pitchFamily="65" charset="-120"/>
                          <a:ea typeface="標楷體" panose="03000509000000000000" pitchFamily="65" charset="-120"/>
                        </a:rPr>
                        <a:t>6</a:t>
                      </a:r>
                      <a:r>
                        <a:rPr lang="zh-TW" sz="1400" kern="100" dirty="0">
                          <a:effectLst/>
                          <a:latin typeface="標楷體" panose="03000509000000000000" pitchFamily="65" charset="-120"/>
                          <a:ea typeface="標楷體" panose="03000509000000000000" pitchFamily="65" charset="-120"/>
                        </a:rPr>
                        <a:t>年</a:t>
                      </a:r>
                    </a:p>
                  </a:txBody>
                  <a:tcPr marL="17780" marR="17780" marT="0"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796750054"/>
                  </a:ext>
                </a:extLst>
              </a:tr>
              <a:tr h="1071049">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a:txBody>
                    <a:bodyPr/>
                    <a:lstStyle/>
                    <a:p>
                      <a:pPr algn="ctr" eaLnBrk="0">
                        <a:spcBef>
                          <a:spcPts val="200"/>
                        </a:spcBef>
                        <a:buNone/>
                      </a:pPr>
                      <a:r>
                        <a:rPr lang="en-US" sz="1400" kern="100">
                          <a:effectLst/>
                          <a:latin typeface="標楷體" panose="03000509000000000000" pitchFamily="65" charset="-120"/>
                          <a:ea typeface="標楷體" panose="03000509000000000000" pitchFamily="65" charset="-120"/>
                        </a:rPr>
                        <a:t>9</a:t>
                      </a:r>
                      <a:r>
                        <a:rPr lang="zh-TW" sz="1400" kern="100">
                          <a:effectLst/>
                          <a:latin typeface="標楷體" panose="03000509000000000000" pitchFamily="65" charset="-120"/>
                          <a:ea typeface="標楷體" panose="03000509000000000000" pitchFamily="65" charset="-120"/>
                        </a:rPr>
                        <a:t>月</a:t>
                      </a:r>
                    </a:p>
                  </a:txBody>
                  <a:tcPr marL="17780" marR="17780" marT="0" marB="0" anchor="ctr"/>
                </a:tc>
                <a:tc>
                  <a:txBody>
                    <a:bodyPr/>
                    <a:lstStyle/>
                    <a:p>
                      <a:pPr algn="ctr" eaLnBrk="0">
                        <a:spcBef>
                          <a:spcPts val="200"/>
                        </a:spcBef>
                        <a:buNone/>
                      </a:pPr>
                      <a:r>
                        <a:rPr lang="en-US" sz="1400" kern="100" dirty="0">
                          <a:effectLst/>
                          <a:latin typeface="標楷體" panose="03000509000000000000" pitchFamily="65" charset="-120"/>
                          <a:ea typeface="標楷體" panose="03000509000000000000" pitchFamily="65" charset="-120"/>
                        </a:rPr>
                        <a:t>10</a:t>
                      </a:r>
                      <a:r>
                        <a:rPr lang="zh-TW" sz="1400" kern="100" dirty="0">
                          <a:effectLst/>
                          <a:latin typeface="標楷體" panose="03000509000000000000" pitchFamily="65" charset="-120"/>
                          <a:ea typeface="標楷體" panose="03000509000000000000" pitchFamily="65" charset="-120"/>
                        </a:rPr>
                        <a:t>月</a:t>
                      </a:r>
                    </a:p>
                  </a:txBody>
                  <a:tcPr marL="17780" marR="17780" marT="0" marB="0" anchor="ctr"/>
                </a:tc>
                <a:tc>
                  <a:txBody>
                    <a:bodyPr/>
                    <a:lstStyle/>
                    <a:p>
                      <a:pPr algn="ctr" eaLnBrk="0">
                        <a:spcBef>
                          <a:spcPts val="200"/>
                        </a:spcBef>
                        <a:buNone/>
                      </a:pPr>
                      <a:r>
                        <a:rPr lang="en-US" sz="1400" kern="100">
                          <a:effectLst/>
                          <a:latin typeface="標楷體" panose="03000509000000000000" pitchFamily="65" charset="-120"/>
                          <a:ea typeface="標楷體" panose="03000509000000000000" pitchFamily="65" charset="-120"/>
                        </a:rPr>
                        <a:t>11</a:t>
                      </a:r>
                      <a:r>
                        <a:rPr lang="zh-TW" sz="1400" kern="100">
                          <a:effectLst/>
                          <a:latin typeface="標楷體" panose="03000509000000000000" pitchFamily="65" charset="-120"/>
                          <a:ea typeface="標楷體" panose="03000509000000000000" pitchFamily="65" charset="-120"/>
                        </a:rPr>
                        <a:t>月</a:t>
                      </a:r>
                    </a:p>
                  </a:txBody>
                  <a:tcPr marL="17780" marR="17780" marT="0" marB="0" anchor="ctr"/>
                </a:tc>
                <a:tc>
                  <a:txBody>
                    <a:bodyPr/>
                    <a:lstStyle/>
                    <a:p>
                      <a:pPr algn="ctr" eaLnBrk="0">
                        <a:spcBef>
                          <a:spcPts val="200"/>
                        </a:spcBef>
                        <a:buNone/>
                      </a:pPr>
                      <a:r>
                        <a:rPr lang="en-US" sz="1400" kern="100" dirty="0">
                          <a:effectLst/>
                          <a:latin typeface="標楷體" panose="03000509000000000000" pitchFamily="65" charset="-120"/>
                          <a:ea typeface="標楷體" panose="03000509000000000000" pitchFamily="65" charset="-120"/>
                        </a:rPr>
                        <a:t>12</a:t>
                      </a:r>
                      <a:r>
                        <a:rPr lang="zh-TW" sz="1400" kern="100" dirty="0">
                          <a:effectLst/>
                          <a:latin typeface="標楷體" panose="03000509000000000000" pitchFamily="65" charset="-120"/>
                          <a:ea typeface="標楷體" panose="03000509000000000000" pitchFamily="65" charset="-120"/>
                        </a:rPr>
                        <a:t>月</a:t>
                      </a:r>
                    </a:p>
                  </a:txBody>
                  <a:tcPr marL="17780" marR="17780" marT="0" marB="0" anchor="ctr"/>
                </a:tc>
                <a:tc>
                  <a:txBody>
                    <a:bodyPr/>
                    <a:lstStyle/>
                    <a:p>
                      <a:pPr algn="ctr" eaLnBrk="0">
                        <a:spcBef>
                          <a:spcPts val="200"/>
                        </a:spcBef>
                        <a:buNone/>
                      </a:pPr>
                      <a:r>
                        <a:rPr lang="en-US" sz="1400" kern="100" dirty="0">
                          <a:effectLst/>
                          <a:latin typeface="標楷體" panose="03000509000000000000" pitchFamily="65" charset="-120"/>
                          <a:ea typeface="標楷體" panose="03000509000000000000" pitchFamily="65" charset="-120"/>
                        </a:rPr>
                        <a:t>1</a:t>
                      </a:r>
                      <a:r>
                        <a:rPr lang="zh-TW" sz="1400" kern="100" dirty="0">
                          <a:effectLst/>
                          <a:latin typeface="標楷體" panose="03000509000000000000" pitchFamily="65" charset="-120"/>
                          <a:ea typeface="標楷體" panose="03000509000000000000" pitchFamily="65" charset="-120"/>
                        </a:rPr>
                        <a:t>月</a:t>
                      </a:r>
                    </a:p>
                  </a:txBody>
                  <a:tcPr marL="17780" marR="17780" marT="0" marB="0" anchor="ctr"/>
                </a:tc>
                <a:tc>
                  <a:txBody>
                    <a:bodyPr/>
                    <a:lstStyle/>
                    <a:p>
                      <a:pPr algn="ctr" eaLnBrk="0">
                        <a:spcBef>
                          <a:spcPts val="200"/>
                        </a:spcBef>
                        <a:buNone/>
                      </a:pPr>
                      <a:r>
                        <a:rPr lang="en-US" altLang="zh-TW" sz="1400" kern="100" dirty="0">
                          <a:effectLst/>
                          <a:latin typeface="標楷體" panose="03000509000000000000" pitchFamily="65" charset="-120"/>
                          <a:ea typeface="標楷體" panose="03000509000000000000" pitchFamily="65" charset="-120"/>
                        </a:rPr>
                        <a:t>3</a:t>
                      </a:r>
                      <a:endParaRPr lang="zh-TW" sz="1400" kern="100" dirty="0">
                        <a:effectLst/>
                        <a:latin typeface="標楷體" panose="03000509000000000000" pitchFamily="65" charset="-120"/>
                        <a:ea typeface="標楷體" panose="03000509000000000000" pitchFamily="65" charset="-120"/>
                      </a:endParaRPr>
                    </a:p>
                  </a:txBody>
                  <a:tcPr marL="17780" marR="17780" marT="0" marB="0" anchor="ctr"/>
                </a:tc>
                <a:tc>
                  <a:txBody>
                    <a:bodyPr/>
                    <a:lstStyle/>
                    <a:p>
                      <a:pPr algn="ctr" eaLnBrk="0">
                        <a:spcBef>
                          <a:spcPts val="200"/>
                        </a:spcBef>
                        <a:buNone/>
                      </a:pPr>
                      <a:r>
                        <a:rPr lang="en-US" sz="1400" kern="100" dirty="0">
                          <a:effectLst/>
                          <a:latin typeface="標楷體" panose="03000509000000000000" pitchFamily="65" charset="-120"/>
                          <a:ea typeface="標楷體" panose="03000509000000000000" pitchFamily="65" charset="-120"/>
                        </a:rPr>
                        <a:t>3</a:t>
                      </a:r>
                      <a:r>
                        <a:rPr lang="zh-TW" sz="1400" kern="100" dirty="0">
                          <a:effectLst/>
                          <a:latin typeface="標楷體" panose="03000509000000000000" pitchFamily="65" charset="-120"/>
                          <a:ea typeface="標楷體" panose="03000509000000000000" pitchFamily="65" charset="-120"/>
                        </a:rPr>
                        <a:t>月</a:t>
                      </a:r>
                    </a:p>
                  </a:txBody>
                  <a:tcPr marL="17780" marR="17780" marT="0" marB="0" anchor="ctr"/>
                </a:tc>
                <a:tc>
                  <a:txBody>
                    <a:bodyPr/>
                    <a:lstStyle/>
                    <a:p>
                      <a:pPr algn="ctr" eaLnBrk="0">
                        <a:spcBef>
                          <a:spcPts val="200"/>
                        </a:spcBef>
                        <a:buNone/>
                      </a:pPr>
                      <a:r>
                        <a:rPr lang="en-US" sz="1400" kern="100" dirty="0">
                          <a:effectLst/>
                          <a:latin typeface="標楷體" panose="03000509000000000000" pitchFamily="65" charset="-120"/>
                          <a:ea typeface="標楷體" panose="03000509000000000000" pitchFamily="65" charset="-120"/>
                        </a:rPr>
                        <a:t>4</a:t>
                      </a:r>
                      <a:r>
                        <a:rPr lang="zh-TW" sz="1400" kern="100" dirty="0">
                          <a:effectLst/>
                          <a:latin typeface="標楷體" panose="03000509000000000000" pitchFamily="65" charset="-120"/>
                          <a:ea typeface="標楷體" panose="03000509000000000000" pitchFamily="65" charset="-120"/>
                        </a:rPr>
                        <a:t>月</a:t>
                      </a:r>
                    </a:p>
                  </a:txBody>
                  <a:tcPr marL="17780" marR="17780" marT="0" marB="0" anchor="ctr"/>
                </a:tc>
                <a:tc>
                  <a:txBody>
                    <a:bodyPr/>
                    <a:lstStyle/>
                    <a:p>
                      <a:pPr algn="ctr" eaLnBrk="0">
                        <a:spcBef>
                          <a:spcPts val="200"/>
                        </a:spcBef>
                        <a:buNone/>
                      </a:pPr>
                      <a:r>
                        <a:rPr lang="en-US" sz="1400" kern="100" dirty="0">
                          <a:effectLst/>
                          <a:latin typeface="標楷體" panose="03000509000000000000" pitchFamily="65" charset="-120"/>
                          <a:ea typeface="標楷體" panose="03000509000000000000" pitchFamily="65" charset="-120"/>
                        </a:rPr>
                        <a:t>5</a:t>
                      </a:r>
                      <a:r>
                        <a:rPr lang="zh-TW" sz="1400" kern="100" dirty="0">
                          <a:effectLst/>
                          <a:latin typeface="標楷體" panose="03000509000000000000" pitchFamily="65" charset="-120"/>
                          <a:ea typeface="標楷體" panose="03000509000000000000" pitchFamily="65" charset="-120"/>
                        </a:rPr>
                        <a:t>月</a:t>
                      </a:r>
                    </a:p>
                  </a:txBody>
                  <a:tcPr marL="17780" marR="17780" marT="0" marB="0" anchor="ctr"/>
                </a:tc>
                <a:tc>
                  <a:txBody>
                    <a:bodyPr/>
                    <a:lstStyle/>
                    <a:p>
                      <a:pPr algn="ctr" eaLnBrk="0">
                        <a:spcBef>
                          <a:spcPts val="200"/>
                        </a:spcBef>
                        <a:buNone/>
                      </a:pPr>
                      <a:r>
                        <a:rPr lang="en-US" sz="1400" kern="100" dirty="0">
                          <a:effectLst/>
                          <a:latin typeface="標楷體" panose="03000509000000000000" pitchFamily="65" charset="-120"/>
                          <a:ea typeface="標楷體" panose="03000509000000000000" pitchFamily="65" charset="-120"/>
                        </a:rPr>
                        <a:t>6</a:t>
                      </a:r>
                      <a:r>
                        <a:rPr lang="zh-TW" sz="1400" kern="100" dirty="0">
                          <a:effectLst/>
                          <a:latin typeface="標楷體" panose="03000509000000000000" pitchFamily="65" charset="-120"/>
                          <a:ea typeface="標楷體" panose="03000509000000000000" pitchFamily="65" charset="-120"/>
                        </a:rPr>
                        <a:t>月</a:t>
                      </a:r>
                    </a:p>
                  </a:txBody>
                  <a:tcPr marL="17780" marR="17780" marT="0" marB="0" anchor="ctr"/>
                </a:tc>
                <a:extLst>
                  <a:ext uri="{0D108BD9-81ED-4DB2-BD59-A6C34878D82A}">
                    <a16:rowId xmlns:a16="http://schemas.microsoft.com/office/drawing/2014/main" val="2510840338"/>
                  </a:ext>
                </a:extLst>
              </a:tr>
              <a:tr h="410063">
                <a:tc>
                  <a:txBody>
                    <a:bodyPr/>
                    <a:lstStyle/>
                    <a:p>
                      <a:pPr algn="just" eaLnBrk="0">
                        <a:spcBef>
                          <a:spcPts val="200"/>
                        </a:spcBef>
                        <a:buNone/>
                      </a:pPr>
                      <a:r>
                        <a:rPr lang="en-US" sz="1400" kern="100" dirty="0">
                          <a:effectLst/>
                          <a:latin typeface="標楷體" panose="03000509000000000000" pitchFamily="65" charset="-120"/>
                          <a:ea typeface="標楷體" panose="03000509000000000000" pitchFamily="65" charset="-120"/>
                        </a:rPr>
                        <a:t>A.</a:t>
                      </a:r>
                      <a:r>
                        <a:rPr lang="zh-TW" sz="1400" kern="100" dirty="0">
                          <a:effectLst/>
                          <a:latin typeface="標楷體" panose="03000509000000000000" pitchFamily="65" charset="-120"/>
                          <a:ea typeface="標楷體" panose="03000509000000000000" pitchFamily="65" charset="-120"/>
                        </a:rPr>
                        <a:t>分項計畫</a:t>
                      </a:r>
                    </a:p>
                  </a:txBody>
                  <a:tcPr marL="17780" marR="17780" marT="0" marB="0" anchor="ctr"/>
                </a:tc>
                <a:tc>
                  <a:txBody>
                    <a:bodyPr/>
                    <a:lstStyle/>
                    <a:p>
                      <a:pPr algn="just"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ctr"/>
                </a:tc>
                <a:tc>
                  <a:txBody>
                    <a:bodyPr/>
                    <a:lstStyle/>
                    <a:p>
                      <a:pPr algn="just"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ctr"/>
                </a:tc>
                <a:tc>
                  <a:txBody>
                    <a:bodyPr/>
                    <a:lstStyle/>
                    <a:p>
                      <a:pPr algn="ctr" eaLnBrk="0">
                        <a:spcBef>
                          <a:spcPts val="200"/>
                        </a:spcBef>
                        <a:buNone/>
                      </a:pPr>
                      <a:r>
                        <a:rPr lang="en-US" sz="9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b"/>
                </a:tc>
                <a:extLst>
                  <a:ext uri="{0D108BD9-81ED-4DB2-BD59-A6C34878D82A}">
                    <a16:rowId xmlns:a16="http://schemas.microsoft.com/office/drawing/2014/main" val="2845967491"/>
                  </a:ext>
                </a:extLst>
              </a:tr>
              <a:tr h="410063">
                <a:tc>
                  <a:txBody>
                    <a:bodyPr/>
                    <a:lstStyle/>
                    <a:p>
                      <a:pPr algn="just" eaLnBrk="0">
                        <a:spcBef>
                          <a:spcPts val="200"/>
                        </a:spcBef>
                        <a:buNone/>
                      </a:pPr>
                      <a:r>
                        <a:rPr lang="en-US" sz="1400" kern="100" dirty="0">
                          <a:effectLst/>
                          <a:latin typeface="標楷體" panose="03000509000000000000" pitchFamily="65" charset="-120"/>
                          <a:ea typeface="標楷體" panose="03000509000000000000" pitchFamily="65" charset="-120"/>
                        </a:rPr>
                        <a:t>1.</a:t>
                      </a:r>
                      <a:r>
                        <a:rPr lang="zh-TW" sz="1400" kern="100" dirty="0">
                          <a:effectLst/>
                          <a:latin typeface="標楷體" panose="03000509000000000000" pitchFamily="65" charset="-120"/>
                          <a:ea typeface="標楷體" panose="03000509000000000000" pitchFamily="65" charset="-120"/>
                        </a:rPr>
                        <a:t>工作項目</a:t>
                      </a:r>
                      <a:r>
                        <a:rPr lang="en-US" sz="1400" kern="100" dirty="0">
                          <a:effectLst/>
                          <a:latin typeface="標楷體" panose="03000509000000000000" pitchFamily="65" charset="-120"/>
                          <a:ea typeface="標楷體" panose="03000509000000000000" pitchFamily="65" charset="-120"/>
                        </a:rPr>
                        <a:t>XXXXX</a:t>
                      </a:r>
                      <a:endParaRPr lang="zh-TW" sz="1400" kern="100" dirty="0">
                        <a:effectLst/>
                        <a:latin typeface="標楷體" panose="03000509000000000000" pitchFamily="65" charset="-120"/>
                        <a:ea typeface="標楷體" panose="03000509000000000000" pitchFamily="65" charset="-120"/>
                      </a:endParaRPr>
                    </a:p>
                  </a:txBody>
                  <a:tcPr marL="17780" marR="17780" marT="0" marB="0" anchor="ctr">
                    <a:lnB w="12700" cap="flat" cmpd="sng" algn="ctr">
                      <a:solidFill>
                        <a:schemeClr val="tx1"/>
                      </a:solidFill>
                      <a:prstDash val="solid"/>
                      <a:round/>
                      <a:headEnd type="none" w="med" len="med"/>
                      <a:tailEnd type="none" w="med" len="med"/>
                    </a:lnB>
                  </a:tcPr>
                </a:tc>
                <a:tc>
                  <a:txBody>
                    <a:bodyPr/>
                    <a:lstStyle/>
                    <a:p>
                      <a:pPr algn="just" eaLnBrk="0">
                        <a:spcBef>
                          <a:spcPts val="200"/>
                        </a:spcBef>
                        <a:buNone/>
                      </a:pPr>
                      <a:r>
                        <a:rPr lang="en-US" sz="9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17780" marR="17780" marT="0" marB="0" anchor="ctr">
                    <a:lnB w="12700" cap="flat" cmpd="sng" algn="ctr">
                      <a:solidFill>
                        <a:schemeClr val="tx1"/>
                      </a:solidFill>
                      <a:prstDash val="solid"/>
                      <a:round/>
                      <a:headEnd type="none" w="med" len="med"/>
                      <a:tailEnd type="none" w="med" len="med"/>
                    </a:lnB>
                  </a:tcPr>
                </a:tc>
                <a:tc>
                  <a:txBody>
                    <a:bodyPr/>
                    <a:lstStyle/>
                    <a:p>
                      <a:pPr algn="just" eaLnBrk="0">
                        <a:spcBef>
                          <a:spcPts val="200"/>
                        </a:spcBef>
                        <a:buNone/>
                      </a:pPr>
                      <a:r>
                        <a:rPr lang="en-US" sz="9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17780" marR="17780" marT="0" marB="0" anchor="ctr">
                    <a:lnB w="12700" cap="flat" cmpd="sng" algn="ctr">
                      <a:solidFill>
                        <a:schemeClr val="tx1"/>
                      </a:solidFill>
                      <a:prstDash val="solid"/>
                      <a:round/>
                      <a:headEnd type="none" w="med" len="med"/>
                      <a:tailEnd type="none" w="med" len="med"/>
                    </a:lnB>
                  </a:tcPr>
                </a:tc>
                <a:tc>
                  <a:txBody>
                    <a:bodyPr/>
                    <a:lstStyle/>
                    <a:p>
                      <a:pPr algn="ctr" eaLnBrk="0">
                        <a:spcBef>
                          <a:spcPts val="200"/>
                        </a:spcBef>
                        <a:buNone/>
                      </a:pPr>
                      <a:r>
                        <a:rPr lang="en-US" sz="9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lnB w="12700" cap="flat" cmpd="sng" algn="ctr">
                      <a:solidFill>
                        <a:schemeClr val="tx1"/>
                      </a:solidFill>
                      <a:prstDash val="solid"/>
                      <a:round/>
                      <a:headEnd type="none" w="med" len="med"/>
                      <a:tailEnd type="none" w="med" len="med"/>
                    </a:lnB>
                  </a:tcPr>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zh-TW" sz="900" kern="100" dirty="0">
                          <a:effectLst/>
                          <a:latin typeface="標楷體" panose="03000509000000000000" pitchFamily="65" charset="-120"/>
                          <a:ea typeface="標楷體" panose="03000509000000000000" pitchFamily="65" charset="-120"/>
                        </a:rPr>
                        <a:t>＊</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zh-TW" sz="900" kern="100" dirty="0">
                          <a:effectLst/>
                          <a:latin typeface="標楷體" panose="03000509000000000000" pitchFamily="65" charset="-120"/>
                          <a:ea typeface="標楷體" panose="03000509000000000000" pitchFamily="65" charset="-120"/>
                        </a:rPr>
                        <a:t>＊</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zh-TW" sz="900" kern="100" dirty="0">
                          <a:effectLst/>
                          <a:latin typeface="標楷體" panose="03000509000000000000" pitchFamily="65" charset="-120"/>
                          <a:ea typeface="標楷體" panose="03000509000000000000" pitchFamily="65" charset="-120"/>
                        </a:rPr>
                        <a:t>＊</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b"/>
                </a:tc>
                <a:extLst>
                  <a:ext uri="{0D108BD9-81ED-4DB2-BD59-A6C34878D82A}">
                    <a16:rowId xmlns:a16="http://schemas.microsoft.com/office/drawing/2014/main" val="854111414"/>
                  </a:ext>
                </a:extLst>
              </a:tr>
              <a:tr h="410063">
                <a:tc>
                  <a:txBody>
                    <a:bodyPr/>
                    <a:lstStyle/>
                    <a:p>
                      <a:pPr algn="just" eaLnBrk="0">
                        <a:spcBef>
                          <a:spcPts val="200"/>
                        </a:spcBef>
                        <a:buNone/>
                      </a:pPr>
                      <a:r>
                        <a:rPr lang="en-US" sz="1400" kern="100" dirty="0">
                          <a:effectLst/>
                          <a:latin typeface="標楷體" panose="03000509000000000000" pitchFamily="65" charset="-120"/>
                          <a:ea typeface="標楷體" panose="03000509000000000000" pitchFamily="65" charset="-120"/>
                        </a:rPr>
                        <a:t>2.</a:t>
                      </a:r>
                      <a:r>
                        <a:rPr lang="zh-TW" sz="1400" kern="100" dirty="0">
                          <a:effectLst/>
                          <a:latin typeface="標楷體" panose="03000509000000000000" pitchFamily="65" charset="-120"/>
                          <a:ea typeface="標楷體" panose="03000509000000000000" pitchFamily="65" charset="-120"/>
                        </a:rPr>
                        <a:t>工作項目</a:t>
                      </a:r>
                      <a:r>
                        <a:rPr lang="en-US" sz="1400" kern="100" dirty="0">
                          <a:effectLst/>
                          <a:latin typeface="標楷體" panose="03000509000000000000" pitchFamily="65" charset="-120"/>
                          <a:ea typeface="標楷體" panose="03000509000000000000" pitchFamily="65" charset="-120"/>
                        </a:rPr>
                        <a:t>XXXXX</a:t>
                      </a:r>
                      <a:endParaRPr lang="zh-TW" sz="1400" kern="100" dirty="0">
                        <a:effectLst/>
                        <a:latin typeface="標楷體" panose="03000509000000000000" pitchFamily="65" charset="-120"/>
                        <a:ea typeface="標楷體" panose="03000509000000000000" pitchFamily="65" charset="-120"/>
                      </a:endParaRPr>
                    </a:p>
                  </a:txBody>
                  <a:tcPr marL="17780" marR="1778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eaLnBrk="0">
                        <a:spcBef>
                          <a:spcPts val="200"/>
                        </a:spcBef>
                        <a:buNone/>
                      </a:pPr>
                      <a:r>
                        <a:rPr lang="en-US" sz="900" kern="100" dirty="0">
                          <a:effectLst/>
                          <a:latin typeface="標楷體" panose="03000509000000000000" pitchFamily="65" charset="-120"/>
                          <a:ea typeface="標楷體" panose="03000509000000000000" pitchFamily="65" charset="-120"/>
                        </a:rPr>
                        <a:t> </a:t>
                      </a:r>
                    </a:p>
                    <a:p>
                      <a:pPr algn="ctr" eaLnBrk="0">
                        <a:spcBef>
                          <a:spcPts val="200"/>
                        </a:spcBef>
                        <a:buNone/>
                      </a:pPr>
                      <a:r>
                        <a:rPr lang="en-US" sz="900" kern="100" dirty="0">
                          <a:effectLst/>
                          <a:latin typeface="標楷體" panose="03000509000000000000" pitchFamily="65" charset="-120"/>
                          <a:ea typeface="標楷體" panose="03000509000000000000" pitchFamily="65" charset="-120"/>
                        </a:rPr>
                        <a:t> </a:t>
                      </a:r>
                      <a:endParaRPr lang="zh-TW" altLang="en-US" sz="1200" kern="100" dirty="0">
                        <a:effectLst/>
                        <a:latin typeface="標楷體" panose="03000509000000000000" pitchFamily="65" charset="-120"/>
                        <a:ea typeface="標楷體" panose="03000509000000000000" pitchFamily="65" charset="-120"/>
                      </a:endParaRPr>
                    </a:p>
                  </a:txBody>
                  <a:tcPr marL="17780" marR="17780" marT="0"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eaLnBrk="0">
                        <a:spcBef>
                          <a:spcPts val="200"/>
                        </a:spcBef>
                        <a:buNone/>
                      </a:pPr>
                      <a:r>
                        <a:rPr lang="en-US" sz="900" kern="100" dirty="0">
                          <a:effectLst/>
                          <a:latin typeface="標楷體" panose="03000509000000000000" pitchFamily="65" charset="-120"/>
                          <a:ea typeface="標楷體" panose="03000509000000000000" pitchFamily="65" charset="-120"/>
                        </a:rPr>
                        <a:t> </a:t>
                      </a:r>
                    </a:p>
                    <a:p>
                      <a:pPr algn="ctr" eaLnBrk="0">
                        <a:spcBef>
                          <a:spcPts val="200"/>
                        </a:spcBef>
                        <a:buNone/>
                      </a:pPr>
                      <a:r>
                        <a:rPr lang="en-US" sz="900" kern="100" dirty="0">
                          <a:effectLst/>
                          <a:latin typeface="標楷體" panose="03000509000000000000" pitchFamily="65" charset="-120"/>
                          <a:ea typeface="標楷體" panose="03000509000000000000" pitchFamily="65" charset="-120"/>
                        </a:rPr>
                        <a:t> </a:t>
                      </a:r>
                      <a:endParaRPr lang="zh-TW" altLang="en-US" sz="1200" kern="100" dirty="0">
                        <a:effectLst/>
                        <a:latin typeface="標楷體" panose="03000509000000000000" pitchFamily="65" charset="-120"/>
                        <a:ea typeface="標楷體" panose="03000509000000000000" pitchFamily="65" charset="-120"/>
                      </a:endParaRPr>
                    </a:p>
                  </a:txBody>
                  <a:tcPr marL="17780" marR="17780" marT="0"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eaLnBrk="0">
                        <a:spcBef>
                          <a:spcPts val="200"/>
                        </a:spcBef>
                        <a:buNone/>
                      </a:pPr>
                      <a:r>
                        <a:rPr lang="en-US" sz="9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eaLnBrk="0">
                        <a:spcBef>
                          <a:spcPts val="200"/>
                        </a:spcBef>
                        <a:buNone/>
                      </a:pPr>
                      <a:r>
                        <a:rPr lang="en-US" sz="9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zh-TW" sz="900" kern="100" dirty="0">
                          <a:effectLst/>
                          <a:latin typeface="標楷體" panose="03000509000000000000" pitchFamily="65" charset="-120"/>
                          <a:ea typeface="標楷體" panose="03000509000000000000" pitchFamily="65" charset="-120"/>
                        </a:rPr>
                        <a:t>＊</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zh-TW" sz="900" kern="100" dirty="0">
                          <a:effectLst/>
                          <a:latin typeface="標楷體" panose="03000509000000000000" pitchFamily="65" charset="-120"/>
                          <a:ea typeface="標楷體" panose="03000509000000000000" pitchFamily="65" charset="-120"/>
                        </a:rPr>
                        <a:t>＊</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tc>
                <a:extLst>
                  <a:ext uri="{0D108BD9-81ED-4DB2-BD59-A6C34878D82A}">
                    <a16:rowId xmlns:a16="http://schemas.microsoft.com/office/drawing/2014/main" val="3754719574"/>
                  </a:ext>
                </a:extLst>
              </a:tr>
              <a:tr h="410063">
                <a:tc>
                  <a:txBody>
                    <a:bodyPr/>
                    <a:lstStyle/>
                    <a:p>
                      <a:pPr algn="just" eaLnBrk="0">
                        <a:spcBef>
                          <a:spcPts val="200"/>
                        </a:spcBef>
                        <a:buNone/>
                      </a:pPr>
                      <a:r>
                        <a:rPr lang="en-US" sz="1400" kern="100" dirty="0">
                          <a:effectLst/>
                          <a:latin typeface="標楷體" panose="03000509000000000000" pitchFamily="65" charset="-120"/>
                          <a:ea typeface="標楷體" panose="03000509000000000000" pitchFamily="65" charset="-120"/>
                        </a:rPr>
                        <a:t>B.</a:t>
                      </a:r>
                      <a:r>
                        <a:rPr lang="zh-TW" sz="1400" kern="100" dirty="0">
                          <a:effectLst/>
                          <a:latin typeface="標楷體" panose="03000509000000000000" pitchFamily="65" charset="-120"/>
                          <a:ea typeface="標楷體" panose="03000509000000000000" pitchFamily="65" charset="-120"/>
                        </a:rPr>
                        <a:t>分項計畫</a:t>
                      </a:r>
                    </a:p>
                  </a:txBody>
                  <a:tcPr marL="17780" marR="17780" marT="0" marB="0" anchor="ctr">
                    <a:lnT w="12700" cap="flat" cmpd="sng" algn="ctr">
                      <a:solidFill>
                        <a:schemeClr val="tx1"/>
                      </a:solidFill>
                      <a:prstDash val="solid"/>
                      <a:round/>
                      <a:headEnd type="none" w="med" len="med"/>
                      <a:tailEnd type="none" w="med" len="med"/>
                    </a:lnT>
                  </a:tcPr>
                </a:tc>
                <a:tc>
                  <a:txBody>
                    <a:bodyPr/>
                    <a:lstStyle/>
                    <a:p>
                      <a:pPr algn="just"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ctr">
                    <a:lnT w="12700" cap="flat" cmpd="sng" algn="ctr">
                      <a:solidFill>
                        <a:schemeClr val="tx1"/>
                      </a:solidFill>
                      <a:prstDash val="solid"/>
                      <a:round/>
                      <a:headEnd type="none" w="med" len="med"/>
                      <a:tailEnd type="none" w="med" len="med"/>
                    </a:lnT>
                  </a:tcPr>
                </a:tc>
                <a:tc>
                  <a:txBody>
                    <a:bodyPr/>
                    <a:lstStyle/>
                    <a:p>
                      <a:pPr algn="just"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ctr">
                    <a:lnT w="12700" cap="flat" cmpd="sng" algn="ctr">
                      <a:solidFill>
                        <a:schemeClr val="tx1"/>
                      </a:solidFill>
                      <a:prstDash val="solid"/>
                      <a:round/>
                      <a:headEnd type="none" w="med" len="med"/>
                      <a:tailEnd type="none" w="med" len="med"/>
                    </a:lnT>
                  </a:tcPr>
                </a:tc>
                <a:tc>
                  <a:txBody>
                    <a:bodyPr/>
                    <a:lstStyle/>
                    <a:p>
                      <a:pPr algn="ctr" eaLnBrk="0">
                        <a:spcBef>
                          <a:spcPts val="200"/>
                        </a:spcBef>
                        <a:buNone/>
                      </a:pPr>
                      <a:r>
                        <a:rPr lang="en-US" sz="9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lnT w="12700" cap="flat" cmpd="sng" algn="ctr">
                      <a:solidFill>
                        <a:schemeClr val="tx1"/>
                      </a:solidFill>
                      <a:prstDash val="solid"/>
                      <a:round/>
                      <a:headEnd type="none" w="med" len="med"/>
                      <a:tailEnd type="none" w="med" len="med"/>
                    </a:lnT>
                  </a:tcPr>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b">
                    <a:lnT w="12700" cap="flat" cmpd="sng" algn="ctr">
                      <a:solidFill>
                        <a:schemeClr val="tx1"/>
                      </a:solidFill>
                      <a:prstDash val="solid"/>
                      <a:round/>
                      <a:headEnd type="none" w="med" len="med"/>
                      <a:tailEnd type="none" w="med" len="med"/>
                    </a:lnT>
                  </a:tcPr>
                </a:tc>
                <a:tc>
                  <a:txBody>
                    <a:bodyPr/>
                    <a:lstStyle/>
                    <a:p>
                      <a:pPr algn="ctr" eaLnBrk="0">
                        <a:spcBef>
                          <a:spcPts val="200"/>
                        </a:spcBef>
                        <a:buNone/>
                      </a:pPr>
                      <a:r>
                        <a:rPr lang="en-US" sz="9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lnT w="12700" cap="flat" cmpd="sng" algn="ctr">
                      <a:solidFill>
                        <a:schemeClr val="tx1"/>
                      </a:solidFill>
                      <a:prstDash val="solid"/>
                      <a:round/>
                      <a:headEnd type="none" w="med" len="med"/>
                      <a:tailEnd type="none" w="med" len="med"/>
                    </a:lnT>
                  </a:tcPr>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tc>
                <a:extLst>
                  <a:ext uri="{0D108BD9-81ED-4DB2-BD59-A6C34878D82A}">
                    <a16:rowId xmlns:a16="http://schemas.microsoft.com/office/drawing/2014/main" val="970128980"/>
                  </a:ext>
                </a:extLst>
              </a:tr>
              <a:tr h="410063">
                <a:tc>
                  <a:txBody>
                    <a:bodyPr/>
                    <a:lstStyle/>
                    <a:p>
                      <a:pPr algn="just" eaLnBrk="0">
                        <a:spcBef>
                          <a:spcPts val="200"/>
                        </a:spcBef>
                        <a:buNone/>
                      </a:pPr>
                      <a:r>
                        <a:rPr lang="en-US" sz="1400" kern="100" dirty="0">
                          <a:effectLst/>
                          <a:latin typeface="標楷體" panose="03000509000000000000" pitchFamily="65" charset="-120"/>
                          <a:ea typeface="標楷體" panose="03000509000000000000" pitchFamily="65" charset="-120"/>
                        </a:rPr>
                        <a:t>1.</a:t>
                      </a:r>
                      <a:r>
                        <a:rPr lang="zh-TW" sz="1400" kern="100" dirty="0">
                          <a:effectLst/>
                          <a:latin typeface="標楷體" panose="03000509000000000000" pitchFamily="65" charset="-120"/>
                          <a:ea typeface="標楷體" panose="03000509000000000000" pitchFamily="65" charset="-120"/>
                        </a:rPr>
                        <a:t>工作項目</a:t>
                      </a:r>
                      <a:r>
                        <a:rPr lang="en-US" sz="1400" kern="100" dirty="0">
                          <a:effectLst/>
                          <a:latin typeface="標楷體" panose="03000509000000000000" pitchFamily="65" charset="-120"/>
                          <a:ea typeface="標楷體" panose="03000509000000000000" pitchFamily="65" charset="-120"/>
                        </a:rPr>
                        <a:t>XXXXX</a:t>
                      </a:r>
                      <a:endParaRPr lang="zh-TW" sz="1400" kern="100" dirty="0">
                        <a:effectLst/>
                        <a:latin typeface="標楷體" panose="03000509000000000000" pitchFamily="65" charset="-120"/>
                        <a:ea typeface="標楷體" panose="03000509000000000000" pitchFamily="65" charset="-120"/>
                      </a:endParaRPr>
                    </a:p>
                  </a:txBody>
                  <a:tcPr marL="17780" marR="17780" marT="0" marB="0" anchor="ctr">
                    <a:lnB w="12700" cap="flat" cmpd="sng" algn="ctr">
                      <a:solidFill>
                        <a:schemeClr val="tx1"/>
                      </a:solidFill>
                      <a:prstDash val="solid"/>
                      <a:round/>
                      <a:headEnd type="none" w="med" len="med"/>
                      <a:tailEnd type="none" w="med" len="med"/>
                    </a:lnB>
                  </a:tcPr>
                </a:tc>
                <a:tc>
                  <a:txBody>
                    <a:bodyPr/>
                    <a:lstStyle/>
                    <a:p>
                      <a:pPr algn="just"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ctr">
                    <a:lnB w="12700" cap="flat" cmpd="sng" algn="ctr">
                      <a:solidFill>
                        <a:schemeClr val="tx1"/>
                      </a:solidFill>
                      <a:prstDash val="solid"/>
                      <a:round/>
                      <a:headEnd type="none" w="med" len="med"/>
                      <a:tailEnd type="none" w="med" len="med"/>
                    </a:lnB>
                  </a:tcPr>
                </a:tc>
                <a:tc>
                  <a:txBody>
                    <a:bodyPr/>
                    <a:lstStyle/>
                    <a:p>
                      <a:pPr algn="just"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ctr">
                    <a:lnB w="12700" cap="flat" cmpd="sng" algn="ctr">
                      <a:solidFill>
                        <a:schemeClr val="tx1"/>
                      </a:solidFill>
                      <a:prstDash val="solid"/>
                      <a:round/>
                      <a:headEnd type="none" w="med" len="med"/>
                      <a:tailEnd type="none" w="med" len="med"/>
                    </a:lnB>
                  </a:tcPr>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b">
                    <a:lnB w="12700" cap="flat" cmpd="sng" algn="ctr">
                      <a:solidFill>
                        <a:schemeClr val="tx1"/>
                      </a:solidFill>
                      <a:prstDash val="solid"/>
                      <a:round/>
                      <a:headEnd type="none" w="med" len="med"/>
                      <a:tailEnd type="none" w="med" len="med"/>
                    </a:lnB>
                  </a:tcPr>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zh-TW" sz="900" kern="100" dirty="0">
                          <a:effectLst/>
                          <a:latin typeface="標楷體" panose="03000509000000000000" pitchFamily="65" charset="-120"/>
                          <a:ea typeface="標楷體" panose="03000509000000000000" pitchFamily="65" charset="-120"/>
                        </a:rPr>
                        <a:t>＊</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zh-TW" sz="900" kern="100" dirty="0">
                          <a:effectLst/>
                          <a:latin typeface="標楷體" panose="03000509000000000000" pitchFamily="65" charset="-120"/>
                          <a:ea typeface="標楷體" panose="03000509000000000000" pitchFamily="65" charset="-120"/>
                        </a:rPr>
                        <a:t>＊</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tc>
                <a:extLst>
                  <a:ext uri="{0D108BD9-81ED-4DB2-BD59-A6C34878D82A}">
                    <a16:rowId xmlns:a16="http://schemas.microsoft.com/office/drawing/2014/main" val="1306290517"/>
                  </a:ext>
                </a:extLst>
              </a:tr>
              <a:tr h="410063">
                <a:tc>
                  <a:txBody>
                    <a:bodyPr/>
                    <a:lstStyle/>
                    <a:p>
                      <a:pPr algn="just" eaLnBrk="0">
                        <a:spcBef>
                          <a:spcPts val="200"/>
                        </a:spcBef>
                        <a:buNone/>
                      </a:pPr>
                      <a:r>
                        <a:rPr lang="en-US" sz="1400" kern="100" dirty="0">
                          <a:effectLst/>
                          <a:latin typeface="標楷體" panose="03000509000000000000" pitchFamily="65" charset="-120"/>
                          <a:ea typeface="標楷體" panose="03000509000000000000" pitchFamily="65" charset="-120"/>
                        </a:rPr>
                        <a:t>2.</a:t>
                      </a:r>
                      <a:r>
                        <a:rPr lang="zh-TW" sz="1400" kern="100" dirty="0">
                          <a:effectLst/>
                          <a:latin typeface="標楷體" panose="03000509000000000000" pitchFamily="65" charset="-120"/>
                          <a:ea typeface="標楷體" panose="03000509000000000000" pitchFamily="65" charset="-120"/>
                        </a:rPr>
                        <a:t>工作項目</a:t>
                      </a:r>
                      <a:r>
                        <a:rPr lang="en-US" sz="1400" kern="100" dirty="0">
                          <a:effectLst/>
                          <a:latin typeface="標楷體" panose="03000509000000000000" pitchFamily="65" charset="-120"/>
                          <a:ea typeface="標楷體" panose="03000509000000000000" pitchFamily="65" charset="-120"/>
                        </a:rPr>
                        <a:t>XXXXX</a:t>
                      </a:r>
                      <a:endParaRPr lang="zh-TW" sz="1400" kern="100" dirty="0">
                        <a:effectLst/>
                        <a:latin typeface="標楷體" panose="03000509000000000000" pitchFamily="65" charset="-120"/>
                        <a:ea typeface="標楷體" panose="03000509000000000000" pitchFamily="65" charset="-120"/>
                      </a:endParaRPr>
                    </a:p>
                  </a:txBody>
                  <a:tcPr marL="17780" marR="1778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eaLnBrk="0">
                        <a:spcBef>
                          <a:spcPts val="200"/>
                        </a:spcBef>
                        <a:buNone/>
                      </a:pPr>
                      <a:r>
                        <a:rPr lang="en-US" sz="900" kern="100" dirty="0">
                          <a:effectLst/>
                          <a:latin typeface="標楷體" panose="03000509000000000000" pitchFamily="65" charset="-120"/>
                          <a:ea typeface="標楷體" panose="03000509000000000000" pitchFamily="65" charset="-120"/>
                        </a:rPr>
                        <a:t> </a:t>
                      </a:r>
                    </a:p>
                    <a:p>
                      <a:pPr algn="ctr" eaLnBrk="0">
                        <a:spcBef>
                          <a:spcPts val="200"/>
                        </a:spcBef>
                        <a:buNone/>
                      </a:pPr>
                      <a:r>
                        <a:rPr lang="en-US" sz="900" kern="100" dirty="0">
                          <a:effectLst/>
                          <a:latin typeface="標楷體" panose="03000509000000000000" pitchFamily="65" charset="-120"/>
                          <a:ea typeface="標楷體" panose="03000509000000000000" pitchFamily="65" charset="-120"/>
                        </a:rPr>
                        <a:t> </a:t>
                      </a:r>
                      <a:endParaRPr lang="zh-TW" altLang="en-US" sz="1200" kern="100" dirty="0">
                        <a:effectLst/>
                        <a:latin typeface="標楷體" panose="03000509000000000000" pitchFamily="65" charset="-120"/>
                        <a:ea typeface="標楷體" panose="03000509000000000000" pitchFamily="65" charset="-120"/>
                      </a:endParaRPr>
                    </a:p>
                  </a:txBody>
                  <a:tcPr marL="17780" marR="17780" marT="0"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eaLnBrk="0">
                        <a:spcBef>
                          <a:spcPts val="200"/>
                        </a:spcBef>
                        <a:buNone/>
                      </a:pPr>
                      <a:r>
                        <a:rPr lang="en-US" sz="900" kern="100" dirty="0">
                          <a:effectLst/>
                          <a:latin typeface="標楷體" panose="03000509000000000000" pitchFamily="65" charset="-120"/>
                          <a:ea typeface="標楷體" panose="03000509000000000000" pitchFamily="65" charset="-120"/>
                        </a:rPr>
                        <a:t> </a:t>
                      </a:r>
                    </a:p>
                    <a:p>
                      <a:pPr algn="ctr" eaLnBrk="0">
                        <a:spcBef>
                          <a:spcPts val="200"/>
                        </a:spcBef>
                        <a:buNone/>
                      </a:pPr>
                      <a:r>
                        <a:rPr lang="en-US" sz="900" kern="100" dirty="0">
                          <a:effectLst/>
                          <a:latin typeface="標楷體" panose="03000509000000000000" pitchFamily="65" charset="-120"/>
                          <a:ea typeface="標楷體" panose="03000509000000000000" pitchFamily="65" charset="-120"/>
                        </a:rPr>
                        <a:t> </a:t>
                      </a:r>
                      <a:endParaRPr lang="zh-TW" altLang="en-US" sz="1200" kern="100" dirty="0">
                        <a:effectLst/>
                        <a:latin typeface="標楷體" panose="03000509000000000000" pitchFamily="65" charset="-120"/>
                        <a:ea typeface="標楷體" panose="03000509000000000000" pitchFamily="65" charset="-120"/>
                      </a:endParaRPr>
                    </a:p>
                  </a:txBody>
                  <a:tcPr marL="17780" marR="17780" marT="0" marB="0" anchor="b">
                    <a:lnB w="12700" cap="flat" cmpd="sng" algn="ctr">
                      <a:solidFill>
                        <a:schemeClr val="tx1"/>
                      </a:solidFill>
                      <a:prstDash val="solid"/>
                      <a:round/>
                      <a:headEnd type="none" w="med" len="med"/>
                      <a:tailEnd type="none" w="med" len="med"/>
                    </a:lnB>
                  </a:tcPr>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b">
                    <a:lnB w="12700" cap="flat" cmpd="sng" algn="ctr">
                      <a:solidFill>
                        <a:schemeClr val="tx1"/>
                      </a:solidFill>
                      <a:prstDash val="solid"/>
                      <a:round/>
                      <a:headEnd type="none" w="med" len="med"/>
                      <a:tailEnd type="none" w="med" len="med"/>
                    </a:lnB>
                  </a:tcPr>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b"/>
                </a:tc>
                <a:tc>
                  <a:txBody>
                    <a:bodyPr/>
                    <a:lstStyle/>
                    <a:p>
                      <a:pPr marL="0" marR="0" lvl="0" indent="0" algn="ctr" defTabSz="914400" rtl="0" eaLnBrk="0" fontAlgn="auto" latinLnBrk="0" hangingPunct="1">
                        <a:lnSpc>
                          <a:spcPct val="100000"/>
                        </a:lnSpc>
                        <a:spcBef>
                          <a:spcPts val="200"/>
                        </a:spcBef>
                        <a:spcAft>
                          <a:spcPts val="0"/>
                        </a:spcAft>
                        <a:buClr>
                          <a:srgbClr val="000000"/>
                        </a:buClr>
                        <a:buSzTx/>
                        <a:buFont typeface="Arial"/>
                        <a:buNone/>
                        <a:tabLst/>
                        <a:defRPr/>
                      </a:pPr>
                      <a:r>
                        <a:rPr lang="zh-TW" altLang="zh-TW" sz="900" kern="100" dirty="0">
                          <a:effectLst/>
                          <a:latin typeface="標楷體" panose="03000509000000000000" pitchFamily="65" charset="-120"/>
                          <a:ea typeface="標楷體" panose="03000509000000000000" pitchFamily="65" charset="-120"/>
                        </a:rPr>
                        <a:t>＊</a:t>
                      </a:r>
                      <a:r>
                        <a:rPr lang="en-US" sz="9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tc>
                <a:extLst>
                  <a:ext uri="{0D108BD9-81ED-4DB2-BD59-A6C34878D82A}">
                    <a16:rowId xmlns:a16="http://schemas.microsoft.com/office/drawing/2014/main" val="1718701345"/>
                  </a:ext>
                </a:extLst>
              </a:tr>
              <a:tr h="410063">
                <a:tc>
                  <a:txBody>
                    <a:bodyPr/>
                    <a:lstStyle/>
                    <a:p>
                      <a:pPr algn="just" eaLnBrk="0">
                        <a:spcBef>
                          <a:spcPts val="200"/>
                        </a:spcBef>
                        <a:buNone/>
                      </a:pPr>
                      <a:r>
                        <a:rPr lang="en-US" sz="1400" kern="100" dirty="0">
                          <a:effectLst/>
                          <a:latin typeface="標楷體" panose="03000509000000000000" pitchFamily="65" charset="-120"/>
                          <a:ea typeface="標楷體" panose="03000509000000000000" pitchFamily="65" charset="-120"/>
                        </a:rPr>
                        <a:t>C.</a:t>
                      </a:r>
                      <a:r>
                        <a:rPr lang="zh-TW" sz="1400" kern="100" dirty="0">
                          <a:effectLst/>
                          <a:latin typeface="標楷體" panose="03000509000000000000" pitchFamily="65" charset="-120"/>
                          <a:ea typeface="標楷體" panose="03000509000000000000" pitchFamily="65" charset="-120"/>
                        </a:rPr>
                        <a:t>分項計畫</a:t>
                      </a:r>
                    </a:p>
                  </a:txBody>
                  <a:tcPr marL="17780" marR="17780" marT="0" marB="0" anchor="ctr">
                    <a:lnT w="12700" cap="flat" cmpd="sng" algn="ctr">
                      <a:solidFill>
                        <a:schemeClr val="tx1"/>
                      </a:solidFill>
                      <a:prstDash val="solid"/>
                      <a:round/>
                      <a:headEnd type="none" w="med" len="med"/>
                      <a:tailEnd type="none" w="med" len="med"/>
                    </a:lnT>
                  </a:tcPr>
                </a:tc>
                <a:tc>
                  <a:txBody>
                    <a:bodyPr/>
                    <a:lstStyle/>
                    <a:p>
                      <a:pPr algn="just"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ctr">
                    <a:lnT w="12700" cap="flat" cmpd="sng" algn="ctr">
                      <a:solidFill>
                        <a:schemeClr val="tx1"/>
                      </a:solidFill>
                      <a:prstDash val="solid"/>
                      <a:round/>
                      <a:headEnd type="none" w="med" len="med"/>
                      <a:tailEnd type="none" w="med" len="med"/>
                    </a:lnT>
                  </a:tcPr>
                </a:tc>
                <a:tc>
                  <a:txBody>
                    <a:bodyPr/>
                    <a:lstStyle/>
                    <a:p>
                      <a:pPr algn="just"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ctr">
                    <a:lnT w="12700" cap="flat" cmpd="sng" algn="ctr">
                      <a:solidFill>
                        <a:schemeClr val="tx1"/>
                      </a:solidFill>
                      <a:prstDash val="solid"/>
                      <a:round/>
                      <a:headEnd type="none" w="med" len="med"/>
                      <a:tailEnd type="none" w="med" len="med"/>
                    </a:lnT>
                  </a:tcPr>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b">
                    <a:lnT w="12700" cap="flat" cmpd="sng" algn="ctr">
                      <a:solidFill>
                        <a:schemeClr val="tx1"/>
                      </a:solidFill>
                      <a:prstDash val="solid"/>
                      <a:round/>
                      <a:headEnd type="none" w="med" len="med"/>
                      <a:tailEnd type="none" w="med" len="med"/>
                    </a:lnT>
                  </a:tcPr>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b">
                    <a:lnT w="12700" cap="flat" cmpd="sng" algn="ctr">
                      <a:solidFill>
                        <a:schemeClr val="tx1"/>
                      </a:solidFill>
                      <a:prstDash val="solid"/>
                      <a:round/>
                      <a:headEnd type="none" w="med" len="med"/>
                      <a:tailEnd type="none" w="med" len="med"/>
                    </a:lnT>
                  </a:tcPr>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b">
                    <a:lnT w="12700" cap="flat" cmpd="sng" algn="ctr">
                      <a:solidFill>
                        <a:schemeClr val="tx1"/>
                      </a:solidFill>
                      <a:prstDash val="solid"/>
                      <a:round/>
                      <a:headEnd type="none" w="med" len="med"/>
                      <a:tailEnd type="none" w="med" len="med"/>
                    </a:lnT>
                  </a:tcPr>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tc>
                <a:extLst>
                  <a:ext uri="{0D108BD9-81ED-4DB2-BD59-A6C34878D82A}">
                    <a16:rowId xmlns:a16="http://schemas.microsoft.com/office/drawing/2014/main" val="3948188039"/>
                  </a:ext>
                </a:extLst>
              </a:tr>
              <a:tr h="410063">
                <a:tc>
                  <a:txBody>
                    <a:bodyPr/>
                    <a:lstStyle/>
                    <a:p>
                      <a:pPr algn="just" eaLnBrk="0">
                        <a:spcBef>
                          <a:spcPts val="200"/>
                        </a:spcBef>
                        <a:buNone/>
                      </a:pPr>
                      <a:r>
                        <a:rPr lang="en-US" sz="1400" kern="100" dirty="0">
                          <a:effectLst/>
                          <a:latin typeface="標楷體" panose="03000509000000000000" pitchFamily="65" charset="-120"/>
                          <a:ea typeface="標楷體" panose="03000509000000000000" pitchFamily="65" charset="-120"/>
                        </a:rPr>
                        <a:t>1.</a:t>
                      </a:r>
                      <a:r>
                        <a:rPr lang="zh-TW" sz="1400" kern="100" dirty="0">
                          <a:effectLst/>
                          <a:latin typeface="標楷體" panose="03000509000000000000" pitchFamily="65" charset="-120"/>
                          <a:ea typeface="標楷體" panose="03000509000000000000" pitchFamily="65" charset="-120"/>
                        </a:rPr>
                        <a:t>工作項目</a:t>
                      </a:r>
                      <a:r>
                        <a:rPr lang="en-US" sz="1400" kern="100" dirty="0">
                          <a:effectLst/>
                          <a:latin typeface="標楷體" panose="03000509000000000000" pitchFamily="65" charset="-120"/>
                          <a:ea typeface="標楷體" panose="03000509000000000000" pitchFamily="65" charset="-120"/>
                        </a:rPr>
                        <a:t>XXXXX</a:t>
                      </a:r>
                      <a:endParaRPr lang="zh-TW" sz="1400" kern="100" dirty="0">
                        <a:effectLst/>
                        <a:latin typeface="標楷體" panose="03000509000000000000" pitchFamily="65" charset="-120"/>
                        <a:ea typeface="標楷體" panose="03000509000000000000" pitchFamily="65" charset="-120"/>
                      </a:endParaRPr>
                    </a:p>
                  </a:txBody>
                  <a:tcPr marL="17780" marR="17780" marT="0" marB="0" anchor="ctr">
                    <a:lnB w="12700" cap="flat" cmpd="sng" algn="ctr">
                      <a:solidFill>
                        <a:schemeClr val="tx1"/>
                      </a:solidFill>
                      <a:prstDash val="solid"/>
                      <a:round/>
                      <a:headEnd type="none" w="med" len="med"/>
                      <a:tailEnd type="none" w="med" len="med"/>
                    </a:lnB>
                  </a:tcPr>
                </a:tc>
                <a:tc>
                  <a:txBody>
                    <a:bodyPr/>
                    <a:lstStyle/>
                    <a:p>
                      <a:pPr algn="just"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ctr">
                    <a:lnB w="12700" cap="flat" cmpd="sng" algn="ctr">
                      <a:solidFill>
                        <a:schemeClr val="tx1"/>
                      </a:solidFill>
                      <a:prstDash val="solid"/>
                      <a:round/>
                      <a:headEnd type="none" w="med" len="med"/>
                      <a:tailEnd type="none" w="med" len="med"/>
                    </a:lnB>
                  </a:tcPr>
                </a:tc>
                <a:tc>
                  <a:txBody>
                    <a:bodyPr/>
                    <a:lstStyle/>
                    <a:p>
                      <a:pPr algn="just"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ctr">
                    <a:lnB w="12700" cap="flat" cmpd="sng" algn="ctr">
                      <a:solidFill>
                        <a:schemeClr val="tx1"/>
                      </a:solidFill>
                      <a:prstDash val="solid"/>
                      <a:round/>
                      <a:headEnd type="none" w="med" len="med"/>
                      <a:tailEnd type="none" w="med" len="med"/>
                    </a:lnB>
                  </a:tcPr>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b">
                    <a:lnB w="12700" cap="flat" cmpd="sng" algn="ctr">
                      <a:solidFill>
                        <a:schemeClr val="tx1"/>
                      </a:solidFill>
                      <a:prstDash val="solid"/>
                      <a:round/>
                      <a:headEnd type="none" w="med" len="med"/>
                      <a:tailEnd type="none" w="med" len="med"/>
                    </a:lnB>
                  </a:tcPr>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b"/>
                </a:tc>
                <a:tc>
                  <a:txBody>
                    <a:bodyPr/>
                    <a:lstStyle/>
                    <a:p>
                      <a:pPr marL="0" marR="0" lvl="0" indent="0" algn="ctr" defTabSz="914400" rtl="0" eaLnBrk="0" fontAlgn="auto" latinLnBrk="0" hangingPunct="1">
                        <a:lnSpc>
                          <a:spcPct val="100000"/>
                        </a:lnSpc>
                        <a:spcBef>
                          <a:spcPts val="200"/>
                        </a:spcBef>
                        <a:spcAft>
                          <a:spcPts val="0"/>
                        </a:spcAft>
                        <a:buClr>
                          <a:srgbClr val="000000"/>
                        </a:buClr>
                        <a:buSzTx/>
                        <a:buFont typeface="Arial"/>
                        <a:buNone/>
                        <a:tabLst/>
                        <a:defRPr/>
                      </a:pPr>
                      <a:r>
                        <a:rPr lang="zh-TW" altLang="zh-TW" sz="900" kern="100" dirty="0">
                          <a:effectLst/>
                          <a:latin typeface="標楷體" panose="03000509000000000000" pitchFamily="65" charset="-120"/>
                          <a:ea typeface="標楷體" panose="03000509000000000000" pitchFamily="65" charset="-120"/>
                        </a:rPr>
                        <a:t>＊</a:t>
                      </a:r>
                      <a:r>
                        <a:rPr lang="en-US" sz="9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tc>
                <a:tc>
                  <a:txBody>
                    <a:bodyPr/>
                    <a:lstStyle/>
                    <a:p>
                      <a:pPr marL="0" marR="0" lvl="0" indent="0" algn="ctr" defTabSz="914400" rtl="0" eaLnBrk="0" fontAlgn="auto" latinLnBrk="0" hangingPunct="1">
                        <a:lnSpc>
                          <a:spcPct val="100000"/>
                        </a:lnSpc>
                        <a:spcBef>
                          <a:spcPts val="200"/>
                        </a:spcBef>
                        <a:spcAft>
                          <a:spcPts val="0"/>
                        </a:spcAft>
                        <a:buClr>
                          <a:srgbClr val="000000"/>
                        </a:buClr>
                        <a:buSzTx/>
                        <a:buFont typeface="Arial"/>
                        <a:buNone/>
                        <a:tabLst/>
                        <a:defRPr/>
                      </a:pPr>
                      <a:r>
                        <a:rPr lang="zh-TW" altLang="zh-TW" sz="900" kern="100" dirty="0">
                          <a:effectLst/>
                          <a:latin typeface="標楷體" panose="03000509000000000000" pitchFamily="65" charset="-120"/>
                          <a:ea typeface="標楷體" panose="03000509000000000000" pitchFamily="65" charset="-120"/>
                        </a:rPr>
                        <a:t>＊</a:t>
                      </a:r>
                      <a:r>
                        <a:rPr lang="en-US" sz="9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tc>
                <a:extLst>
                  <a:ext uri="{0D108BD9-81ED-4DB2-BD59-A6C34878D82A}">
                    <a16:rowId xmlns:a16="http://schemas.microsoft.com/office/drawing/2014/main" val="3447226657"/>
                  </a:ext>
                </a:extLst>
              </a:tr>
              <a:tr h="410063">
                <a:tc>
                  <a:txBody>
                    <a:bodyPr/>
                    <a:lstStyle/>
                    <a:p>
                      <a:pPr algn="just" eaLnBrk="0">
                        <a:spcBef>
                          <a:spcPts val="200"/>
                        </a:spcBef>
                        <a:buNone/>
                      </a:pPr>
                      <a:r>
                        <a:rPr lang="en-US" sz="1400" kern="100" dirty="0">
                          <a:effectLst/>
                          <a:latin typeface="標楷體" panose="03000509000000000000" pitchFamily="65" charset="-120"/>
                          <a:ea typeface="標楷體" panose="03000509000000000000" pitchFamily="65" charset="-120"/>
                        </a:rPr>
                        <a:t>2.</a:t>
                      </a:r>
                      <a:r>
                        <a:rPr lang="zh-TW" sz="1400" kern="100" dirty="0">
                          <a:effectLst/>
                          <a:latin typeface="標楷體" panose="03000509000000000000" pitchFamily="65" charset="-120"/>
                          <a:ea typeface="標楷體" panose="03000509000000000000" pitchFamily="65" charset="-120"/>
                        </a:rPr>
                        <a:t>工作項目</a:t>
                      </a:r>
                      <a:r>
                        <a:rPr lang="en-US" sz="1400" kern="100" dirty="0">
                          <a:effectLst/>
                          <a:latin typeface="標楷體" panose="03000509000000000000" pitchFamily="65" charset="-120"/>
                          <a:ea typeface="標楷體" panose="03000509000000000000" pitchFamily="65" charset="-120"/>
                        </a:rPr>
                        <a:t>XXXXX</a:t>
                      </a:r>
                      <a:endParaRPr lang="zh-TW" sz="1400" kern="100" dirty="0">
                        <a:effectLst/>
                        <a:latin typeface="標楷體" panose="03000509000000000000" pitchFamily="65" charset="-120"/>
                        <a:ea typeface="標楷體" panose="03000509000000000000" pitchFamily="65" charset="-120"/>
                      </a:endParaRPr>
                    </a:p>
                  </a:txBody>
                  <a:tcPr marL="17780" marR="1778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eaLnBrk="0">
                        <a:spcBef>
                          <a:spcPts val="200"/>
                        </a:spcBef>
                        <a:buNone/>
                      </a:pPr>
                      <a:r>
                        <a:rPr lang="en-US" sz="9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17780" marR="1778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b"/>
                </a:tc>
                <a:tc>
                  <a:txBody>
                    <a:bodyPr/>
                    <a:lstStyle/>
                    <a:p>
                      <a:pPr marL="0" marR="0" lvl="0" indent="0" algn="ctr" defTabSz="914400" rtl="0" eaLnBrk="1" fontAlgn="auto" latinLnBrk="0" hangingPunct="1">
                        <a:lnSpc>
                          <a:spcPct val="100000"/>
                        </a:lnSpc>
                        <a:spcBef>
                          <a:spcPts val="200"/>
                        </a:spcBef>
                        <a:spcAft>
                          <a:spcPts val="0"/>
                        </a:spcAft>
                        <a:buClr>
                          <a:srgbClr val="000000"/>
                        </a:buClr>
                        <a:buSzTx/>
                        <a:buFont typeface="Arial"/>
                        <a:buNone/>
                        <a:tabLst/>
                        <a:defRPr/>
                      </a:pPr>
                      <a:r>
                        <a:rPr lang="zh-TW" altLang="zh-TW" sz="900" kern="100" dirty="0">
                          <a:effectLst/>
                          <a:latin typeface="標楷體" panose="03000509000000000000" pitchFamily="65" charset="-120"/>
                          <a:ea typeface="標楷體" panose="03000509000000000000" pitchFamily="65" charset="-120"/>
                        </a:rPr>
                        <a:t>＊</a:t>
                      </a:r>
                      <a:r>
                        <a:rPr lang="en-US" sz="9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tc>
                <a:tc>
                  <a:txBody>
                    <a:bodyPr/>
                    <a:lstStyle/>
                    <a:p>
                      <a:pPr marL="0" marR="0" lvl="0" indent="0" algn="ctr" defTabSz="914400" rtl="0" eaLnBrk="0" fontAlgn="auto" latinLnBrk="0" hangingPunct="1">
                        <a:lnSpc>
                          <a:spcPct val="100000"/>
                        </a:lnSpc>
                        <a:spcBef>
                          <a:spcPts val="200"/>
                        </a:spcBef>
                        <a:spcAft>
                          <a:spcPts val="0"/>
                        </a:spcAft>
                        <a:buClr>
                          <a:srgbClr val="000000"/>
                        </a:buClr>
                        <a:buSzTx/>
                        <a:buFont typeface="Arial"/>
                        <a:buNone/>
                        <a:tabLst/>
                        <a:defRPr/>
                      </a:pPr>
                      <a:r>
                        <a:rPr lang="zh-TW" altLang="zh-TW" sz="900" kern="100" dirty="0">
                          <a:effectLst/>
                          <a:latin typeface="標楷體" panose="03000509000000000000" pitchFamily="65" charset="-120"/>
                          <a:ea typeface="標楷體" panose="03000509000000000000" pitchFamily="65" charset="-120"/>
                        </a:rPr>
                        <a:t>＊</a:t>
                      </a:r>
                      <a:r>
                        <a:rPr lang="en-US" sz="9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tc>
                <a:tc>
                  <a:txBody>
                    <a:bodyPr/>
                    <a:lstStyle/>
                    <a:p>
                      <a:pPr marL="0" marR="0" lvl="0" indent="0" algn="ctr" defTabSz="914400" rtl="0" eaLnBrk="0" fontAlgn="auto" latinLnBrk="0" hangingPunct="1">
                        <a:lnSpc>
                          <a:spcPct val="100000"/>
                        </a:lnSpc>
                        <a:spcBef>
                          <a:spcPts val="200"/>
                        </a:spcBef>
                        <a:spcAft>
                          <a:spcPts val="0"/>
                        </a:spcAft>
                        <a:buClr>
                          <a:srgbClr val="000000"/>
                        </a:buClr>
                        <a:buSzTx/>
                        <a:buFont typeface="Arial"/>
                        <a:buNone/>
                        <a:tabLst/>
                        <a:defRPr/>
                      </a:pPr>
                      <a:r>
                        <a:rPr lang="zh-TW" altLang="zh-TW" sz="900" kern="100" dirty="0">
                          <a:effectLst/>
                          <a:latin typeface="標楷體" panose="03000509000000000000" pitchFamily="65" charset="-120"/>
                          <a:ea typeface="標楷體" panose="03000509000000000000" pitchFamily="65" charset="-120"/>
                        </a:rPr>
                        <a:t>＊</a:t>
                      </a:r>
                      <a:r>
                        <a:rPr lang="en-US" sz="9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tc>
                <a:extLst>
                  <a:ext uri="{0D108BD9-81ED-4DB2-BD59-A6C34878D82A}">
                    <a16:rowId xmlns:a16="http://schemas.microsoft.com/office/drawing/2014/main" val="2660269166"/>
                  </a:ext>
                </a:extLst>
              </a:tr>
              <a:tr h="410063">
                <a:tc>
                  <a:txBody>
                    <a:bodyPr/>
                    <a:lstStyle/>
                    <a:p>
                      <a:pPr algn="ctr" eaLnBrk="0">
                        <a:spcBef>
                          <a:spcPts val="200"/>
                        </a:spcBef>
                        <a:buNone/>
                      </a:pPr>
                      <a:r>
                        <a:rPr lang="zh-TW" sz="1400" kern="100" dirty="0">
                          <a:effectLst/>
                          <a:latin typeface="標楷體" panose="03000509000000000000" pitchFamily="65" charset="-120"/>
                          <a:ea typeface="標楷體" panose="03000509000000000000" pitchFamily="65" charset="-120"/>
                        </a:rPr>
                        <a:t>累計進度</a:t>
                      </a:r>
                      <a:r>
                        <a:rPr lang="en-US" sz="1400" kern="100" dirty="0">
                          <a:effectLst/>
                          <a:latin typeface="標楷體" panose="03000509000000000000" pitchFamily="65" charset="-120"/>
                          <a:ea typeface="標楷體" panose="03000509000000000000" pitchFamily="65" charset="-120"/>
                        </a:rPr>
                        <a:t/>
                      </a:r>
                      <a:br>
                        <a:rPr lang="en-US" sz="1400" kern="100" dirty="0">
                          <a:effectLst/>
                          <a:latin typeface="標楷體" panose="03000509000000000000" pitchFamily="65" charset="-120"/>
                          <a:ea typeface="標楷體" panose="03000509000000000000" pitchFamily="65" charset="-120"/>
                        </a:rPr>
                      </a:br>
                      <a:r>
                        <a:rPr lang="zh-TW" sz="1400" kern="100" dirty="0">
                          <a:effectLst/>
                          <a:latin typeface="標楷體" panose="03000509000000000000" pitchFamily="65" charset="-120"/>
                          <a:ea typeface="標楷體" panose="03000509000000000000" pitchFamily="65" charset="-120"/>
                        </a:rPr>
                        <a:t>百分比％</a:t>
                      </a:r>
                    </a:p>
                  </a:txBody>
                  <a:tcPr marL="17780" marR="17780" marT="0" marB="0" anchor="ctr">
                    <a:lnT w="12700" cap="flat" cmpd="sng" algn="ctr">
                      <a:solidFill>
                        <a:schemeClr val="tx1"/>
                      </a:solidFill>
                      <a:prstDash val="solid"/>
                      <a:round/>
                      <a:headEnd type="none" w="med" len="med"/>
                      <a:tailEnd type="none" w="med" len="med"/>
                    </a:lnT>
                  </a:tcPr>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ctr">
                    <a:lnT w="12700" cap="flat" cmpd="sng" algn="ctr">
                      <a:solidFill>
                        <a:schemeClr val="tx1"/>
                      </a:solidFill>
                      <a:prstDash val="solid"/>
                      <a:round/>
                      <a:headEnd type="none" w="med" len="med"/>
                      <a:tailEnd type="none" w="med" len="med"/>
                    </a:lnT>
                  </a:tcPr>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ctr">
                    <a:lnT w="12700" cap="flat" cmpd="sng" algn="ctr">
                      <a:solidFill>
                        <a:schemeClr val="tx1"/>
                      </a:solidFill>
                      <a:prstDash val="solid"/>
                      <a:round/>
                      <a:headEnd type="none" w="med" len="med"/>
                      <a:tailEnd type="none" w="med" len="med"/>
                    </a:lnT>
                  </a:tcPr>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b">
                    <a:lnT w="12700" cap="flat" cmpd="sng" algn="ctr">
                      <a:solidFill>
                        <a:schemeClr val="tx1"/>
                      </a:solidFill>
                      <a:prstDash val="solid"/>
                      <a:round/>
                      <a:headEnd type="none" w="med" len="med"/>
                      <a:tailEnd type="none" w="med" len="med"/>
                    </a:lnT>
                  </a:tcPr>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altLang="zh-TW" sz="1800" kern="100" dirty="0">
                          <a:solidFill>
                            <a:srgbClr val="FF0000"/>
                          </a:solidFill>
                          <a:effectLst/>
                          <a:latin typeface="標楷體" panose="03000509000000000000" pitchFamily="65" charset="-120"/>
                          <a:ea typeface="標楷體" panose="03000509000000000000" pitchFamily="65" charset="-120"/>
                        </a:rPr>
                        <a:t>&gt;50%</a:t>
                      </a:r>
                      <a:r>
                        <a:rPr lang="en-US" sz="1800" kern="100" dirty="0">
                          <a:solidFill>
                            <a:srgbClr val="FF0000"/>
                          </a:solidFill>
                          <a:effectLst/>
                          <a:latin typeface="標楷體" panose="03000509000000000000" pitchFamily="65" charset="-120"/>
                          <a:ea typeface="標楷體" panose="03000509000000000000" pitchFamily="65" charset="-120"/>
                        </a:rPr>
                        <a:t> </a:t>
                      </a:r>
                      <a:endParaRPr lang="zh-TW" sz="1800" kern="100" dirty="0">
                        <a:solidFill>
                          <a:srgbClr val="FF0000"/>
                        </a:solidFill>
                        <a:effectLst/>
                        <a:latin typeface="標楷體" panose="03000509000000000000" pitchFamily="65" charset="-120"/>
                        <a:ea typeface="標楷體" panose="03000509000000000000" pitchFamily="65" charset="-120"/>
                      </a:endParaRPr>
                    </a:p>
                  </a:txBody>
                  <a:tcPr marL="17780" marR="17780" marT="0" marB="0" anchor="ctr"/>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b"/>
                </a:tc>
                <a:tc>
                  <a:txBody>
                    <a:bodyPr/>
                    <a:lstStyle/>
                    <a:p>
                      <a:pPr algn="ctr" eaLnBrk="0">
                        <a:spcBef>
                          <a:spcPts val="200"/>
                        </a:spcBef>
                        <a:buNone/>
                      </a:pPr>
                      <a:r>
                        <a:rPr lang="en-US" sz="9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17780" marR="17780" marT="0" marB="0" anchor="b"/>
                </a:tc>
                <a:extLst>
                  <a:ext uri="{0D108BD9-81ED-4DB2-BD59-A6C34878D82A}">
                    <a16:rowId xmlns:a16="http://schemas.microsoft.com/office/drawing/2014/main" val="2634043793"/>
                  </a:ext>
                </a:extLst>
              </a:tr>
              <a:tr h="410063">
                <a:tc gridSpan="2">
                  <a:txBody>
                    <a:bodyPr/>
                    <a:lstStyle/>
                    <a:p>
                      <a:pPr algn="ctr" eaLnBrk="0">
                        <a:spcBef>
                          <a:spcPts val="200"/>
                        </a:spcBef>
                        <a:buNone/>
                      </a:pPr>
                      <a:r>
                        <a:rPr lang="zh-TW" sz="1400" kern="100" dirty="0">
                          <a:effectLst/>
                          <a:latin typeface="標楷體" panose="03000509000000000000" pitchFamily="65" charset="-120"/>
                          <a:ea typeface="標楷體" panose="03000509000000000000" pitchFamily="65" charset="-120"/>
                        </a:rPr>
                        <a:t>人月數小計</a:t>
                      </a:r>
                    </a:p>
                  </a:txBody>
                  <a:tcPr marL="17780" marR="17780" marT="0" marB="0" anchor="ctr"/>
                </a:tc>
                <a:tc hMerge="1">
                  <a:txBody>
                    <a:bodyPr/>
                    <a:lstStyle/>
                    <a:p>
                      <a:endParaRPr lang="zh-TW" altLang="en-US"/>
                    </a:p>
                  </a:txBody>
                  <a:tcPr/>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ctr"/>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ctr"/>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ctr"/>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ctr"/>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ctr"/>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ctr"/>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ctr"/>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ctr"/>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ctr"/>
                </a:tc>
                <a:tc>
                  <a:txBody>
                    <a:bodyPr/>
                    <a:lstStyle/>
                    <a:p>
                      <a:pPr algn="ctr" eaLnBrk="0">
                        <a:spcBef>
                          <a:spcPts val="200"/>
                        </a:spcBef>
                        <a:buNone/>
                      </a:pPr>
                      <a:r>
                        <a:rPr lang="en-US" sz="900" kern="100">
                          <a:effectLst/>
                          <a:latin typeface="標楷體" panose="03000509000000000000" pitchFamily="65" charset="-120"/>
                          <a:ea typeface="標楷體" panose="03000509000000000000" pitchFamily="65" charset="-120"/>
                        </a:rPr>
                        <a:t> </a:t>
                      </a:r>
                      <a:endParaRPr lang="zh-TW" sz="1200" kern="100">
                        <a:effectLst/>
                        <a:latin typeface="標楷體" panose="03000509000000000000" pitchFamily="65" charset="-120"/>
                        <a:ea typeface="標楷體" panose="03000509000000000000" pitchFamily="65" charset="-120"/>
                      </a:endParaRPr>
                    </a:p>
                  </a:txBody>
                  <a:tcPr marL="17780" marR="17780" marT="0" marB="0" anchor="ctr"/>
                </a:tc>
                <a:tc>
                  <a:txBody>
                    <a:bodyPr/>
                    <a:lstStyle/>
                    <a:p>
                      <a:pPr algn="ctr" eaLnBrk="0">
                        <a:spcBef>
                          <a:spcPts val="200"/>
                        </a:spcBef>
                        <a:buNone/>
                      </a:pPr>
                      <a:r>
                        <a:rPr lang="en-US" sz="9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17780" marR="17780" marT="0" marB="0" anchor="ctr"/>
                </a:tc>
                <a:extLst>
                  <a:ext uri="{0D108BD9-81ED-4DB2-BD59-A6C34878D82A}">
                    <a16:rowId xmlns:a16="http://schemas.microsoft.com/office/drawing/2014/main" val="36983108"/>
                  </a:ext>
                </a:extLst>
              </a:tr>
            </a:tbl>
          </a:graphicData>
        </a:graphic>
      </p:graphicFrame>
      <p:cxnSp>
        <p:nvCxnSpPr>
          <p:cNvPr id="17" name="直線接點 16">
            <a:extLst>
              <a:ext uri="{FF2B5EF4-FFF2-40B4-BE49-F238E27FC236}">
                <a16:creationId xmlns:a16="http://schemas.microsoft.com/office/drawing/2014/main" id="{7253039D-C91A-94D4-5A81-9B68CC3EB43C}"/>
              </a:ext>
            </a:extLst>
          </p:cNvPr>
          <p:cNvCxnSpPr>
            <a:cxnSpLocks/>
          </p:cNvCxnSpPr>
          <p:nvPr/>
        </p:nvCxnSpPr>
        <p:spPr>
          <a:xfrm>
            <a:off x="2920999" y="2785469"/>
            <a:ext cx="7175501" cy="21232"/>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直線接點 18">
            <a:extLst>
              <a:ext uri="{FF2B5EF4-FFF2-40B4-BE49-F238E27FC236}">
                <a16:creationId xmlns:a16="http://schemas.microsoft.com/office/drawing/2014/main" id="{4C43CABB-3D78-F80A-68B0-454519AE840E}"/>
              </a:ext>
            </a:extLst>
          </p:cNvPr>
          <p:cNvCxnSpPr>
            <a:cxnSpLocks/>
          </p:cNvCxnSpPr>
          <p:nvPr/>
        </p:nvCxnSpPr>
        <p:spPr>
          <a:xfrm>
            <a:off x="4767202" y="3196813"/>
            <a:ext cx="5222996" cy="28213"/>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直線接點 20">
            <a:extLst>
              <a:ext uri="{FF2B5EF4-FFF2-40B4-BE49-F238E27FC236}">
                <a16:creationId xmlns:a16="http://schemas.microsoft.com/office/drawing/2014/main" id="{AC71B1A1-2AB1-B7D7-99B1-7EBC7E958485}"/>
              </a:ext>
            </a:extLst>
          </p:cNvPr>
          <p:cNvCxnSpPr>
            <a:cxnSpLocks/>
          </p:cNvCxnSpPr>
          <p:nvPr/>
        </p:nvCxnSpPr>
        <p:spPr>
          <a:xfrm flipV="1">
            <a:off x="7423150" y="4055469"/>
            <a:ext cx="4353363" cy="8531"/>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直線接點 22">
            <a:extLst>
              <a:ext uri="{FF2B5EF4-FFF2-40B4-BE49-F238E27FC236}">
                <a16:creationId xmlns:a16="http://schemas.microsoft.com/office/drawing/2014/main" id="{6DD9C39C-7C8B-E50C-B4E6-133B3D23F18D}"/>
              </a:ext>
            </a:extLst>
          </p:cNvPr>
          <p:cNvCxnSpPr>
            <a:cxnSpLocks/>
          </p:cNvCxnSpPr>
          <p:nvPr/>
        </p:nvCxnSpPr>
        <p:spPr>
          <a:xfrm flipV="1">
            <a:off x="4717420" y="5682328"/>
            <a:ext cx="7059093" cy="34901"/>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直線接點 24">
            <a:extLst>
              <a:ext uri="{FF2B5EF4-FFF2-40B4-BE49-F238E27FC236}">
                <a16:creationId xmlns:a16="http://schemas.microsoft.com/office/drawing/2014/main" id="{F50726C2-689F-212A-F9D1-DB469709FA28}"/>
              </a:ext>
            </a:extLst>
          </p:cNvPr>
          <p:cNvCxnSpPr>
            <a:cxnSpLocks/>
          </p:cNvCxnSpPr>
          <p:nvPr/>
        </p:nvCxnSpPr>
        <p:spPr>
          <a:xfrm flipV="1">
            <a:off x="4717420" y="5272439"/>
            <a:ext cx="5379080" cy="39457"/>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直線接點 27">
            <a:extLst>
              <a:ext uri="{FF2B5EF4-FFF2-40B4-BE49-F238E27FC236}">
                <a16:creationId xmlns:a16="http://schemas.microsoft.com/office/drawing/2014/main" id="{B0CAA60E-0C65-BC6C-6765-D256E0B0F190}"/>
              </a:ext>
            </a:extLst>
          </p:cNvPr>
          <p:cNvCxnSpPr>
            <a:cxnSpLocks/>
          </p:cNvCxnSpPr>
          <p:nvPr/>
        </p:nvCxnSpPr>
        <p:spPr>
          <a:xfrm>
            <a:off x="4717420" y="4442480"/>
            <a:ext cx="27178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790531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CA185F-41DA-E881-511C-46A40E6F1717}"/>
            </a:ext>
          </a:extLst>
        </p:cNvPr>
        <p:cNvGrpSpPr/>
        <p:nvPr/>
      </p:nvGrpSpPr>
      <p:grpSpPr>
        <a:xfrm>
          <a:off x="0" y="0"/>
          <a:ext cx="0" cy="0"/>
          <a:chOff x="0" y="0"/>
          <a:chExt cx="0" cy="0"/>
        </a:xfrm>
      </p:grpSpPr>
      <p:sp>
        <p:nvSpPr>
          <p:cNvPr id="2" name="標題 1">
            <a:extLst>
              <a:ext uri="{FF2B5EF4-FFF2-40B4-BE49-F238E27FC236}">
                <a16:creationId xmlns:a16="http://schemas.microsoft.com/office/drawing/2014/main" id="{013E99C1-7F26-96FC-4B0D-A76BBC0D1939}"/>
              </a:ext>
            </a:extLst>
          </p:cNvPr>
          <p:cNvSpPr>
            <a:spLocks noGrp="1"/>
          </p:cNvSpPr>
          <p:nvPr>
            <p:ph type="title"/>
          </p:nvPr>
        </p:nvSpPr>
        <p:spPr>
          <a:xfrm>
            <a:off x="0" y="0"/>
            <a:ext cx="10515600" cy="708301"/>
          </a:xfrm>
        </p:spPr>
        <p:txBody>
          <a:bodyPr>
            <a:normAutofit/>
          </a:bodyPr>
          <a:lstStyle/>
          <a:p>
            <a:r>
              <a:rPr lang="zh-TW" altLang="en-US" sz="3600" b="1" dirty="0">
                <a:solidFill>
                  <a:schemeClr val="tx1"/>
                </a:solidFill>
                <a:latin typeface="標楷體" panose="03000509000000000000" pitchFamily="65" charset="-120"/>
                <a:ea typeface="標楷體" panose="03000509000000000000" pitchFamily="65" charset="-120"/>
              </a:rPr>
              <a:t>提醒：預計進度表說明</a:t>
            </a:r>
            <a:r>
              <a:rPr lang="en-US" altLang="zh-TW" sz="3600" b="1" dirty="0">
                <a:solidFill>
                  <a:srgbClr val="FF0000"/>
                </a:solidFill>
                <a:latin typeface="標楷體" panose="03000509000000000000" pitchFamily="65" charset="-120"/>
                <a:ea typeface="標楷體" panose="03000509000000000000" pitchFamily="65" charset="-120"/>
              </a:rPr>
              <a:t>(</a:t>
            </a:r>
            <a:r>
              <a:rPr lang="zh-TW" altLang="en-US" sz="3600" b="1" dirty="0">
                <a:solidFill>
                  <a:srgbClr val="FF0000"/>
                </a:solidFill>
                <a:latin typeface="標楷體" panose="03000509000000000000" pitchFamily="65" charset="-120"/>
                <a:ea typeface="標楷體" panose="03000509000000000000" pitchFamily="65" charset="-120"/>
              </a:rPr>
              <a:t>簡報時請刪除此頁，謝謝</a:t>
            </a:r>
            <a:r>
              <a:rPr lang="en-US" altLang="zh-TW" sz="3600" b="1" dirty="0">
                <a:solidFill>
                  <a:srgbClr val="FF0000"/>
                </a:solidFill>
                <a:latin typeface="標楷體" panose="03000509000000000000" pitchFamily="65" charset="-120"/>
                <a:ea typeface="標楷體" panose="03000509000000000000" pitchFamily="65" charset="-120"/>
              </a:rPr>
              <a:t>)</a:t>
            </a:r>
            <a:endParaRPr lang="zh-TW" altLang="en-US" sz="3600" b="1" dirty="0">
              <a:solidFill>
                <a:srgbClr val="FF0000"/>
              </a:solidFill>
              <a:latin typeface="標楷體" panose="03000509000000000000" pitchFamily="65" charset="-120"/>
              <a:ea typeface="標楷體" panose="03000509000000000000" pitchFamily="65" charset="-120"/>
            </a:endParaRPr>
          </a:p>
        </p:txBody>
      </p:sp>
      <p:sp>
        <p:nvSpPr>
          <p:cNvPr id="4" name="文字方塊 3">
            <a:extLst>
              <a:ext uri="{FF2B5EF4-FFF2-40B4-BE49-F238E27FC236}">
                <a16:creationId xmlns:a16="http://schemas.microsoft.com/office/drawing/2014/main" id="{E0EFD0C8-479D-443F-CF7C-F65DC626CAE9}"/>
              </a:ext>
            </a:extLst>
          </p:cNvPr>
          <p:cNvSpPr txBox="1"/>
          <p:nvPr/>
        </p:nvSpPr>
        <p:spPr>
          <a:xfrm>
            <a:off x="-342071" y="708301"/>
            <a:ext cx="12083498" cy="5693866"/>
          </a:xfrm>
          <a:prstGeom prst="rect">
            <a:avLst/>
          </a:prstGeom>
          <a:noFill/>
        </p:spPr>
        <p:txBody>
          <a:bodyPr wrap="square">
            <a:spAutoFit/>
          </a:bodyPr>
          <a:lstStyle/>
          <a:p>
            <a:pPr marL="900430" indent="-360680" eaLnBrk="0">
              <a:buNone/>
            </a:pPr>
            <a:r>
              <a:rPr lang="en-US" altLang="zh-TW" sz="2800" kern="100" dirty="0">
                <a:effectLst/>
                <a:latin typeface="+mn-ea"/>
                <a:ea typeface="+mn-ea"/>
              </a:rPr>
              <a:t>1.</a:t>
            </a:r>
            <a:r>
              <a:rPr lang="zh-TW" altLang="zh-TW" sz="2800" kern="100" dirty="0">
                <a:effectLst/>
                <a:latin typeface="+mn-ea"/>
                <a:ea typeface="+mn-ea"/>
              </a:rPr>
              <a:t>各分項計畫</a:t>
            </a:r>
            <a:r>
              <a:rPr lang="en-US" altLang="zh-TW" sz="2800" kern="100" dirty="0">
                <a:effectLst/>
                <a:latin typeface="+mn-ea"/>
                <a:ea typeface="+mn-ea"/>
              </a:rPr>
              <a:t>3</a:t>
            </a:r>
            <a:r>
              <a:rPr lang="zh-TW" altLang="zh-TW" sz="2800" kern="100" dirty="0">
                <a:effectLst/>
                <a:latin typeface="+mn-ea"/>
                <a:ea typeface="+mn-ea"/>
              </a:rPr>
              <a:t>個月至少應有一項查核點，查核點內容並應具體明確。</a:t>
            </a:r>
            <a:endParaRPr lang="en-US" altLang="zh-TW" sz="2800" kern="100" dirty="0">
              <a:effectLst/>
              <a:latin typeface="+mn-ea"/>
              <a:ea typeface="+mn-ea"/>
            </a:endParaRPr>
          </a:p>
          <a:p>
            <a:pPr marL="900430" indent="-360680" eaLnBrk="0">
              <a:buNone/>
            </a:pPr>
            <a:r>
              <a:rPr lang="en-US" altLang="zh-TW" sz="2800" kern="100" dirty="0">
                <a:effectLst/>
                <a:latin typeface="+mn-ea"/>
                <a:ea typeface="+mn-ea"/>
              </a:rPr>
              <a:t>2.</a:t>
            </a:r>
            <a:r>
              <a:rPr lang="zh-TW" altLang="zh-TW" sz="2800" kern="100" dirty="0">
                <a:effectLst/>
                <a:latin typeface="+mn-ea"/>
                <a:ea typeface="+mn-ea"/>
              </a:rPr>
              <a:t>依各分項計畫之工作項目順序填註，分項計畫與本案研發組織及人力應相對應。</a:t>
            </a:r>
            <a:endParaRPr lang="en-US" altLang="zh-TW" sz="2800" kern="100" dirty="0">
              <a:latin typeface="+mn-ea"/>
              <a:ea typeface="+mn-ea"/>
            </a:endParaRPr>
          </a:p>
          <a:p>
            <a:pPr marL="900430" indent="-360680" eaLnBrk="0">
              <a:buNone/>
            </a:pPr>
            <a:r>
              <a:rPr lang="en-US" altLang="zh-TW" sz="2800" kern="100" dirty="0">
                <a:effectLst/>
                <a:latin typeface="+mn-ea"/>
                <a:ea typeface="+mn-ea"/>
              </a:rPr>
              <a:t>3.</a:t>
            </a:r>
            <a:r>
              <a:rPr lang="zh-TW" altLang="zh-TW" sz="2800" kern="100" dirty="0">
                <a:effectLst/>
                <a:latin typeface="+mn-ea"/>
                <a:ea typeface="+mn-ea"/>
              </a:rPr>
              <a:t>進度百分比請參照經費預算執行比例填寫。</a:t>
            </a:r>
            <a:endParaRPr lang="en-US" altLang="zh-TW" sz="2800" kern="100" dirty="0">
              <a:effectLst/>
              <a:latin typeface="+mn-ea"/>
              <a:ea typeface="+mn-ea"/>
            </a:endParaRPr>
          </a:p>
          <a:p>
            <a:pPr marL="900430" indent="-360680" eaLnBrk="0">
              <a:buNone/>
            </a:pPr>
            <a:r>
              <a:rPr lang="en-US" altLang="zh-TW" sz="2800" kern="100" dirty="0">
                <a:latin typeface="+mn-ea"/>
                <a:ea typeface="+mn-ea"/>
              </a:rPr>
              <a:t>4.116</a:t>
            </a:r>
            <a:r>
              <a:rPr lang="zh-TW" altLang="en-US" sz="2800" kern="100" dirty="0">
                <a:latin typeface="+mn-ea"/>
                <a:ea typeface="+mn-ea"/>
              </a:rPr>
              <a:t>年</a:t>
            </a:r>
            <a:r>
              <a:rPr lang="en-US" altLang="zh-TW" sz="2800" kern="100" dirty="0">
                <a:latin typeface="+mn-ea"/>
                <a:ea typeface="+mn-ea"/>
              </a:rPr>
              <a:t>1</a:t>
            </a:r>
            <a:r>
              <a:rPr lang="zh-TW" altLang="en-US" sz="2800" kern="100" dirty="0">
                <a:latin typeface="+mn-ea"/>
                <a:ea typeface="+mn-ea"/>
              </a:rPr>
              <a:t>月進度百分比</a:t>
            </a:r>
            <a:r>
              <a:rPr lang="zh-TW" altLang="en-US" sz="2800" kern="100" dirty="0">
                <a:solidFill>
                  <a:srgbClr val="FF0000"/>
                </a:solidFill>
                <a:latin typeface="+mn-ea"/>
                <a:ea typeface="+mn-ea"/>
              </a:rPr>
              <a:t>應大於或等於</a:t>
            </a:r>
            <a:r>
              <a:rPr lang="en-US" altLang="zh-TW" sz="2800" kern="100" dirty="0">
                <a:solidFill>
                  <a:srgbClr val="FF0000"/>
                </a:solidFill>
                <a:latin typeface="+mn-ea"/>
                <a:ea typeface="+mn-ea"/>
              </a:rPr>
              <a:t>50%</a:t>
            </a:r>
            <a:r>
              <a:rPr lang="zh-TW" altLang="en-US" sz="2800" kern="100" dirty="0">
                <a:latin typeface="+mn-ea"/>
                <a:ea typeface="+mn-ea"/>
              </a:rPr>
              <a:t>。</a:t>
            </a:r>
            <a:endParaRPr lang="en-US" altLang="zh-TW" sz="2800" kern="100" dirty="0">
              <a:latin typeface="+mn-ea"/>
              <a:ea typeface="+mn-ea"/>
            </a:endParaRPr>
          </a:p>
          <a:p>
            <a:pPr marL="900430" indent="-360680" eaLnBrk="0">
              <a:buNone/>
            </a:pPr>
            <a:r>
              <a:rPr lang="en-US" altLang="zh-TW" sz="2800" kern="100" dirty="0">
                <a:solidFill>
                  <a:schemeClr val="tx1"/>
                </a:solidFill>
                <a:latin typeface="+mn-ea"/>
                <a:ea typeface="+mn-ea"/>
              </a:rPr>
              <a:t>5.</a:t>
            </a:r>
            <a:r>
              <a:rPr lang="zh-TW" altLang="en-US" sz="2800" dirty="0">
                <a:solidFill>
                  <a:schemeClr val="tx1"/>
                </a:solidFill>
                <a:latin typeface="+mn-ea"/>
                <a:ea typeface="+mn-ea"/>
              </a:rPr>
              <a:t>如有技術合作或轉委託工作，每一個合作項目應視為一項工作項目，列其進度與查核點，人力則不計入計畫總人力。</a:t>
            </a:r>
            <a:endParaRPr lang="en-US" altLang="zh-TW" sz="2800" dirty="0">
              <a:solidFill>
                <a:schemeClr val="tx1"/>
              </a:solidFill>
              <a:latin typeface="+mn-ea"/>
              <a:ea typeface="+mn-ea"/>
            </a:endParaRPr>
          </a:p>
          <a:p>
            <a:pPr marL="900430" indent="-360680" eaLnBrk="0">
              <a:buNone/>
            </a:pPr>
            <a:r>
              <a:rPr lang="en-US" altLang="zh-TW" sz="2800" dirty="0">
                <a:solidFill>
                  <a:schemeClr val="tx1"/>
                </a:solidFill>
                <a:latin typeface="+mn-ea"/>
                <a:ea typeface="+mn-ea"/>
              </a:rPr>
              <a:t>6.</a:t>
            </a:r>
            <a:r>
              <a:rPr lang="zh-TW" altLang="en-US" sz="2800" dirty="0">
                <a:solidFill>
                  <a:schemeClr val="tx1"/>
                </a:solidFill>
                <a:latin typeface="+mn-ea"/>
                <a:ea typeface="+mn-ea"/>
              </a:rPr>
              <a:t>投入人月數小計應與人事費之研發人員</a:t>
            </a:r>
            <a:r>
              <a:rPr lang="en-US" altLang="zh-TW" sz="2800" dirty="0">
                <a:solidFill>
                  <a:schemeClr val="tx1"/>
                </a:solidFill>
                <a:latin typeface="+mn-ea"/>
                <a:ea typeface="+mn-ea"/>
              </a:rPr>
              <a:t>(</a:t>
            </a:r>
            <a:r>
              <a:rPr lang="zh-TW" altLang="en-US" sz="2800" dirty="0">
                <a:solidFill>
                  <a:schemeClr val="tx1"/>
                </a:solidFill>
                <a:latin typeface="+mn-ea"/>
                <a:ea typeface="+mn-ea"/>
              </a:rPr>
              <a:t>不含聘任顧問</a:t>
            </a:r>
            <a:r>
              <a:rPr lang="en-US" altLang="zh-TW" sz="2800" dirty="0">
                <a:solidFill>
                  <a:schemeClr val="tx1"/>
                </a:solidFill>
                <a:latin typeface="+mn-ea"/>
                <a:ea typeface="+mn-ea"/>
              </a:rPr>
              <a:t>)</a:t>
            </a:r>
            <a:r>
              <a:rPr lang="zh-TW" altLang="en-US" sz="2800" dirty="0">
                <a:solidFill>
                  <a:schemeClr val="tx1"/>
                </a:solidFill>
                <a:latin typeface="+mn-ea"/>
                <a:ea typeface="+mn-ea"/>
              </a:rPr>
              <a:t>人月數小計相符。</a:t>
            </a:r>
            <a:endParaRPr lang="en-US" altLang="zh-TW" sz="2800" dirty="0">
              <a:solidFill>
                <a:schemeClr val="tx1"/>
              </a:solidFill>
              <a:latin typeface="+mn-ea"/>
              <a:ea typeface="+mn-ea"/>
            </a:endParaRPr>
          </a:p>
          <a:p>
            <a:pPr marL="900430" indent="-360680" eaLnBrk="0">
              <a:buNone/>
            </a:pPr>
            <a:r>
              <a:rPr lang="en-US" altLang="zh-TW" sz="2800" dirty="0">
                <a:solidFill>
                  <a:schemeClr val="tx1"/>
                </a:solidFill>
                <a:latin typeface="+mn-ea"/>
                <a:ea typeface="+mn-ea"/>
              </a:rPr>
              <a:t>7.</a:t>
            </a:r>
            <a:r>
              <a:rPr lang="zh-TW" altLang="en-US" sz="2800" dirty="0">
                <a:solidFill>
                  <a:schemeClr val="tx1"/>
                </a:solidFill>
                <a:latin typeface="+mn-ea"/>
                <a:ea typeface="+mn-ea"/>
              </a:rPr>
              <a:t>計畫中各分項計畫之計畫權重依總人月占該工作分項之百分比計算。</a:t>
            </a:r>
            <a:endParaRPr lang="en-US" altLang="zh-TW" sz="2800" dirty="0">
              <a:solidFill>
                <a:schemeClr val="tx1"/>
              </a:solidFill>
              <a:latin typeface="+mn-ea"/>
              <a:ea typeface="+mn-ea"/>
            </a:endParaRPr>
          </a:p>
          <a:p>
            <a:pPr marL="900430" indent="-360680" eaLnBrk="0">
              <a:buNone/>
            </a:pPr>
            <a:r>
              <a:rPr lang="en-US" altLang="zh-TW" sz="2800" dirty="0">
                <a:solidFill>
                  <a:schemeClr val="tx1"/>
                </a:solidFill>
                <a:latin typeface="+mn-ea"/>
                <a:ea typeface="+mn-ea"/>
              </a:rPr>
              <a:t>8.</a:t>
            </a:r>
            <a:r>
              <a:rPr lang="zh-TW" altLang="en-US" sz="2800" dirty="0">
                <a:solidFill>
                  <a:schemeClr val="tx1"/>
                </a:solidFill>
                <a:latin typeface="+mn-ea"/>
                <a:ea typeface="+mn-ea"/>
              </a:rPr>
              <a:t>工作進度百分比請參照經費預算執行比例填寫，並依每季所占之比例填寫</a:t>
            </a:r>
            <a:r>
              <a:rPr lang="en-US" altLang="zh-TW" sz="2800" dirty="0">
                <a:solidFill>
                  <a:schemeClr val="tx1"/>
                </a:solidFill>
                <a:latin typeface="+mn-ea"/>
                <a:ea typeface="+mn-ea"/>
              </a:rPr>
              <a:t>(</a:t>
            </a:r>
            <a:r>
              <a:rPr lang="zh-TW" altLang="en-US" sz="2800" dirty="0">
                <a:solidFill>
                  <a:schemeClr val="tx1"/>
                </a:solidFill>
                <a:latin typeface="+mn-ea"/>
                <a:ea typeface="+mn-ea"/>
              </a:rPr>
              <a:t>非累計</a:t>
            </a:r>
            <a:r>
              <a:rPr lang="en-US" altLang="zh-TW" sz="2800" dirty="0">
                <a:solidFill>
                  <a:schemeClr val="tx1"/>
                </a:solidFill>
                <a:latin typeface="+mn-ea"/>
                <a:ea typeface="+mn-ea"/>
              </a:rPr>
              <a:t>)</a:t>
            </a:r>
            <a:r>
              <a:rPr lang="zh-TW" altLang="en-US" sz="2800" dirty="0">
                <a:solidFill>
                  <a:schemeClr val="tx1"/>
                </a:solidFill>
                <a:latin typeface="+mn-ea"/>
                <a:ea typeface="+mn-ea"/>
              </a:rPr>
              <a:t>。</a:t>
            </a:r>
            <a:endParaRPr lang="zh-TW" altLang="zh-TW" sz="2800" kern="1200" dirty="0">
              <a:solidFill>
                <a:schemeClr val="tx1"/>
              </a:solidFill>
              <a:latin typeface="+mn-ea"/>
              <a:ea typeface="+mn-ea"/>
            </a:endParaRPr>
          </a:p>
          <a:p>
            <a:pPr marL="900430" indent="-360680" eaLnBrk="0">
              <a:buNone/>
            </a:pPr>
            <a:r>
              <a:rPr lang="en-US" altLang="zh-TW" sz="2800" dirty="0">
                <a:effectLst/>
                <a:latin typeface="+mn-ea"/>
                <a:ea typeface="+mn-ea"/>
              </a:rPr>
              <a:t>9.</a:t>
            </a:r>
            <a:r>
              <a:rPr lang="zh-TW" altLang="zh-TW" sz="2800" dirty="0">
                <a:effectLst/>
                <a:latin typeface="+mn-ea"/>
                <a:ea typeface="+mn-ea"/>
                <a:cs typeface="Times New Roman" panose="02020603050405020304" pitchFamily="18" charset="0"/>
              </a:rPr>
              <a:t>本表如不敷使用，請自行依格式調整使用</a:t>
            </a:r>
            <a:r>
              <a:rPr lang="zh-TW" altLang="en-US" sz="2800" dirty="0">
                <a:effectLst/>
                <a:latin typeface="+mn-ea"/>
                <a:ea typeface="+mn-ea"/>
                <a:cs typeface="Times New Roman" panose="02020603050405020304" pitchFamily="18" charset="0"/>
              </a:rPr>
              <a:t>，可跨越兩頁</a:t>
            </a:r>
            <a:r>
              <a:rPr lang="zh-TW" altLang="zh-TW" sz="2800" dirty="0">
                <a:effectLst/>
                <a:latin typeface="+mn-ea"/>
                <a:ea typeface="+mn-ea"/>
                <a:cs typeface="Times New Roman" panose="02020603050405020304" pitchFamily="18" charset="0"/>
              </a:rPr>
              <a:t>。</a:t>
            </a:r>
            <a:endParaRPr lang="zh-TW" altLang="en-US" sz="2800" dirty="0">
              <a:latin typeface="+mn-ea"/>
              <a:ea typeface="+mn-ea"/>
            </a:endParaRPr>
          </a:p>
        </p:txBody>
      </p:sp>
      <p:sp>
        <p:nvSpPr>
          <p:cNvPr id="5" name="Google Shape;147;p10">
            <a:extLst>
              <a:ext uri="{FF2B5EF4-FFF2-40B4-BE49-F238E27FC236}">
                <a16:creationId xmlns:a16="http://schemas.microsoft.com/office/drawing/2014/main" id="{C3B96D52-FFB5-0985-B9C2-472F54735CFE}"/>
              </a:ext>
            </a:extLst>
          </p:cNvPr>
          <p:cNvSpPr txBox="1"/>
          <p:nvPr/>
        </p:nvSpPr>
        <p:spPr>
          <a:xfrm>
            <a:off x="7219949" y="5827252"/>
            <a:ext cx="4972051" cy="923289"/>
          </a:xfrm>
          <a:prstGeom prst="rect">
            <a:avLst/>
          </a:prstGeom>
          <a:solidFill>
            <a:srgbClr val="F9DDF0"/>
          </a:solidFill>
          <a:ln>
            <a:noFill/>
          </a:ln>
          <a:effectLst>
            <a:outerShdw blurRad="50800" dist="38100" dir="2700000" algn="tl" rotWithShape="0">
              <a:srgbClr val="000000">
                <a:alpha val="40000"/>
              </a:srgbClr>
            </a:outerShdw>
          </a:effectLst>
        </p:spPr>
        <p:txBody>
          <a:bodyPr spcFirstLastPara="1" wrap="square" lIns="91425" tIns="45700" rIns="91425" bIns="45700" anchor="t" anchorCtr="0">
            <a:spAutoFit/>
          </a:bodyPr>
          <a:lstStyle/>
          <a:p>
            <a:pPr marL="0" marR="0" lvl="0" indent="0" algn="l" rtl="0">
              <a:lnSpc>
                <a:spcPct val="150000"/>
              </a:lnSpc>
              <a:spcBef>
                <a:spcPts val="0"/>
              </a:spcBef>
              <a:spcAft>
                <a:spcPts val="0"/>
              </a:spcAft>
              <a:buClr>
                <a:srgbClr val="000000"/>
              </a:buClr>
              <a:buSzPts val="1800"/>
              <a:buFont typeface="Arial"/>
              <a:buNone/>
            </a:pPr>
            <a:r>
              <a:rPr lang="zh-TW" sz="1800" b="1" i="0" u="none" strike="noStrike" cap="none" dirty="0">
                <a:solidFill>
                  <a:schemeClr val="dk1"/>
                </a:solidFill>
                <a:latin typeface="標楷體" panose="03000509000000000000" pitchFamily="65" charset="-120"/>
                <a:ea typeface="標楷體" panose="03000509000000000000" pitchFamily="65" charset="-120"/>
                <a:cs typeface="Microsoft JhengHei"/>
                <a:sym typeface="Microsoft JhengHei"/>
              </a:rPr>
              <a:t>小提醒</a:t>
            </a:r>
            <a:endParaRPr sz="1800" b="1" i="0" u="none" strike="noStrike" cap="none" dirty="0">
              <a:solidFill>
                <a:schemeClr val="dk1"/>
              </a:solidFill>
              <a:latin typeface="標楷體" panose="03000509000000000000" pitchFamily="65" charset="-120"/>
              <a:ea typeface="標楷體" panose="03000509000000000000" pitchFamily="65" charset="-120"/>
              <a:cs typeface="Microsoft JhengHei"/>
              <a:sym typeface="Microsoft JhengHei"/>
            </a:endParaRPr>
          </a:p>
          <a:p>
            <a:pPr marL="0" marR="0" lvl="0" indent="0" algn="l" rtl="0">
              <a:lnSpc>
                <a:spcPct val="150000"/>
              </a:lnSpc>
              <a:spcBef>
                <a:spcPts val="0"/>
              </a:spcBef>
              <a:spcAft>
                <a:spcPts val="0"/>
              </a:spcAft>
              <a:buClr>
                <a:srgbClr val="000000"/>
              </a:buClr>
              <a:buSzPts val="1800"/>
              <a:buFont typeface="Arial"/>
              <a:buNone/>
            </a:pPr>
            <a:r>
              <a:rPr lang="zh-TW" sz="1800" b="0" i="0" u="none" strike="noStrike" cap="none" dirty="0">
                <a:solidFill>
                  <a:srgbClr val="FF0000"/>
                </a:solidFill>
                <a:latin typeface="標楷體" panose="03000509000000000000" pitchFamily="65" charset="-120"/>
                <a:ea typeface="標楷體" panose="03000509000000000000" pitchFamily="65" charset="-120"/>
                <a:cs typeface="Microsoft JhengHei"/>
                <a:sym typeface="Microsoft JhengHei"/>
              </a:rPr>
              <a:t>(製作正式簡報時，請將小提醒刪除)</a:t>
            </a:r>
            <a:endParaRPr sz="1400" b="0" i="0" u="none" strike="noStrike" cap="none" dirty="0">
              <a:solidFill>
                <a:srgbClr val="000000"/>
              </a:solidFill>
              <a:latin typeface="標楷體" panose="03000509000000000000" pitchFamily="65" charset="-120"/>
              <a:ea typeface="標楷體" panose="03000509000000000000" pitchFamily="65" charset="-120"/>
              <a:sym typeface="Arial"/>
            </a:endParaRPr>
          </a:p>
        </p:txBody>
      </p:sp>
    </p:spTree>
    <p:extLst>
      <p:ext uri="{BB962C8B-B14F-4D97-AF65-F5344CB8AC3E}">
        <p14:creationId xmlns:p14="http://schemas.microsoft.com/office/powerpoint/2010/main" val="7269950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0A51B2-123E-AEE8-34D8-66C199EEC3AB}"/>
            </a:ext>
          </a:extLst>
        </p:cNvPr>
        <p:cNvGrpSpPr/>
        <p:nvPr/>
      </p:nvGrpSpPr>
      <p:grpSpPr>
        <a:xfrm>
          <a:off x="0" y="0"/>
          <a:ext cx="0" cy="0"/>
          <a:chOff x="0" y="0"/>
          <a:chExt cx="0" cy="0"/>
        </a:xfrm>
      </p:grpSpPr>
      <p:sp>
        <p:nvSpPr>
          <p:cNvPr id="2" name="標題 1">
            <a:extLst>
              <a:ext uri="{FF2B5EF4-FFF2-40B4-BE49-F238E27FC236}">
                <a16:creationId xmlns:a16="http://schemas.microsoft.com/office/drawing/2014/main" id="{1A57306F-667A-7BF6-A7AE-9C5ABC127BC5}"/>
              </a:ext>
            </a:extLst>
          </p:cNvPr>
          <p:cNvSpPr>
            <a:spLocks noGrp="1"/>
          </p:cNvSpPr>
          <p:nvPr>
            <p:ph type="title"/>
          </p:nvPr>
        </p:nvSpPr>
        <p:spPr>
          <a:xfrm>
            <a:off x="0" y="26504"/>
            <a:ext cx="11966713" cy="708301"/>
          </a:xfrm>
        </p:spPr>
        <p:txBody>
          <a:bodyPr>
            <a:normAutofit fontScale="90000"/>
          </a:bodyPr>
          <a:lstStyle/>
          <a:p>
            <a:r>
              <a:rPr lang="zh-TW" altLang="en-US" sz="3600" b="1" dirty="0">
                <a:solidFill>
                  <a:schemeClr val="tx1"/>
                </a:solidFill>
                <a:latin typeface="標楷體" panose="03000509000000000000" pitchFamily="65" charset="-120"/>
                <a:ea typeface="標楷體" panose="03000509000000000000" pitchFamily="65" charset="-120"/>
              </a:rPr>
              <a:t>參、預計查核點說明</a:t>
            </a:r>
            <a:r>
              <a:rPr lang="en-US" altLang="zh-TW" sz="3600" b="1" dirty="0">
                <a:solidFill>
                  <a:schemeClr val="tx1"/>
                </a:solidFill>
                <a:latin typeface="標楷體" panose="03000509000000000000" pitchFamily="65" charset="-120"/>
                <a:ea typeface="標楷體" panose="03000509000000000000" pitchFamily="65" charset="-120"/>
              </a:rPr>
              <a:t>(</a:t>
            </a:r>
            <a:r>
              <a:rPr lang="zh-TW" altLang="en-US" sz="3600" u="sng" kern="100" dirty="0">
                <a:solidFill>
                  <a:srgbClr val="0000FF"/>
                </a:solidFill>
                <a:latin typeface="Times New Roman"/>
                <a:ea typeface="標楷體"/>
              </a:rPr>
              <a:t>請依工作項目提供</a:t>
            </a:r>
            <a:r>
              <a:rPr lang="zh-TW" altLang="en-US" sz="3600" b="1" u="sng" kern="100" dirty="0">
                <a:solidFill>
                  <a:srgbClr val="FF0000"/>
                </a:solidFill>
                <a:latin typeface="Times New Roman"/>
                <a:ea typeface="標楷體"/>
              </a:rPr>
              <a:t>具體可查核或評估可行性之量化數據</a:t>
            </a:r>
            <a:r>
              <a:rPr lang="en-US" altLang="zh-TW" sz="3600" b="1" u="sng" kern="100" dirty="0">
                <a:solidFill>
                  <a:srgbClr val="FF0000"/>
                </a:solidFill>
                <a:latin typeface="Times New Roman"/>
                <a:ea typeface="標楷體"/>
              </a:rPr>
              <a:t>/</a:t>
            </a:r>
            <a:r>
              <a:rPr lang="zh-TW" altLang="en-US" sz="3600" b="1" u="sng" kern="100" dirty="0">
                <a:solidFill>
                  <a:srgbClr val="FF0000"/>
                </a:solidFill>
                <a:latin typeface="Times New Roman"/>
                <a:ea typeface="標楷體"/>
              </a:rPr>
              <a:t>功能規格</a:t>
            </a:r>
            <a:r>
              <a:rPr lang="en-US" altLang="zh-TW" sz="3600" b="1" u="sng" kern="100" dirty="0">
                <a:solidFill>
                  <a:srgbClr val="FF0000"/>
                </a:solidFill>
                <a:latin typeface="Times New Roman"/>
                <a:ea typeface="標楷體"/>
              </a:rPr>
              <a:t>/</a:t>
            </a:r>
            <a:r>
              <a:rPr lang="zh-TW" altLang="en-US" sz="3600" b="1" u="sng" kern="100" dirty="0">
                <a:solidFill>
                  <a:srgbClr val="FF0000"/>
                </a:solidFill>
                <a:latin typeface="Times New Roman"/>
                <a:ea typeface="標楷體"/>
              </a:rPr>
              <a:t>技術或服務指標</a:t>
            </a:r>
            <a:r>
              <a:rPr lang="zh-TW" altLang="en-US" sz="3600" u="sng" kern="100" dirty="0">
                <a:solidFill>
                  <a:srgbClr val="0000FF"/>
                </a:solidFill>
                <a:latin typeface="Times New Roman"/>
                <a:ea typeface="標楷體"/>
              </a:rPr>
              <a:t>等。</a:t>
            </a:r>
            <a:r>
              <a:rPr lang="en-US" altLang="zh-TW" sz="3600" u="sng" kern="100" dirty="0">
                <a:solidFill>
                  <a:srgbClr val="0000FF"/>
                </a:solidFill>
                <a:latin typeface="Times New Roman"/>
                <a:ea typeface="標楷體"/>
              </a:rPr>
              <a:t>)</a:t>
            </a:r>
            <a:endParaRPr lang="zh-TW" altLang="en-US" sz="3600" b="1" dirty="0">
              <a:latin typeface="標楷體" panose="03000509000000000000" pitchFamily="65" charset="-120"/>
              <a:ea typeface="標楷體" panose="03000509000000000000" pitchFamily="65" charset="-120"/>
            </a:endParaRPr>
          </a:p>
        </p:txBody>
      </p:sp>
      <p:graphicFrame>
        <p:nvGraphicFramePr>
          <p:cNvPr id="3" name="表格 2">
            <a:extLst>
              <a:ext uri="{FF2B5EF4-FFF2-40B4-BE49-F238E27FC236}">
                <a16:creationId xmlns:a16="http://schemas.microsoft.com/office/drawing/2014/main" id="{1268CDAD-698C-21B1-D3EE-0C256D5D6D96}"/>
              </a:ext>
            </a:extLst>
          </p:cNvPr>
          <p:cNvGraphicFramePr>
            <a:graphicFrameLocks noGrp="1"/>
          </p:cNvGraphicFramePr>
          <p:nvPr>
            <p:extLst>
              <p:ext uri="{D42A27DB-BD31-4B8C-83A1-F6EECF244321}">
                <p14:modId xmlns:p14="http://schemas.microsoft.com/office/powerpoint/2010/main" val="1244036787"/>
              </p:ext>
            </p:extLst>
          </p:nvPr>
        </p:nvGraphicFramePr>
        <p:xfrm>
          <a:off x="231911" y="1052857"/>
          <a:ext cx="11502887" cy="4349122"/>
        </p:xfrm>
        <a:graphic>
          <a:graphicData uri="http://schemas.openxmlformats.org/drawingml/2006/table">
            <a:tbl>
              <a:tblPr firstRow="1" firstCol="1" bandRow="1">
                <a:tableStyleId>{A4378E2A-9E11-460F-A665-C2A1293DEE22}</a:tableStyleId>
              </a:tblPr>
              <a:tblGrid>
                <a:gridCol w="1150558">
                  <a:extLst>
                    <a:ext uri="{9D8B030D-6E8A-4147-A177-3AD203B41FA5}">
                      <a16:colId xmlns:a16="http://schemas.microsoft.com/office/drawing/2014/main" val="3490998656"/>
                    </a:ext>
                  </a:extLst>
                </a:gridCol>
                <a:gridCol w="1518843">
                  <a:extLst>
                    <a:ext uri="{9D8B030D-6E8A-4147-A177-3AD203B41FA5}">
                      <a16:colId xmlns:a16="http://schemas.microsoft.com/office/drawing/2014/main" val="1755603334"/>
                    </a:ext>
                  </a:extLst>
                </a:gridCol>
                <a:gridCol w="6801192">
                  <a:extLst>
                    <a:ext uri="{9D8B030D-6E8A-4147-A177-3AD203B41FA5}">
                      <a16:colId xmlns:a16="http://schemas.microsoft.com/office/drawing/2014/main" val="625449525"/>
                    </a:ext>
                  </a:extLst>
                </a:gridCol>
                <a:gridCol w="1021523">
                  <a:extLst>
                    <a:ext uri="{9D8B030D-6E8A-4147-A177-3AD203B41FA5}">
                      <a16:colId xmlns:a16="http://schemas.microsoft.com/office/drawing/2014/main" val="1867922027"/>
                    </a:ext>
                  </a:extLst>
                </a:gridCol>
                <a:gridCol w="1010771">
                  <a:extLst>
                    <a:ext uri="{9D8B030D-6E8A-4147-A177-3AD203B41FA5}">
                      <a16:colId xmlns:a16="http://schemas.microsoft.com/office/drawing/2014/main" val="2991385693"/>
                    </a:ext>
                  </a:extLst>
                </a:gridCol>
              </a:tblGrid>
              <a:tr h="905346">
                <a:tc>
                  <a:txBody>
                    <a:bodyPr/>
                    <a:lstStyle/>
                    <a:p>
                      <a:pPr algn="ctr" eaLnBrk="0" fontAlgn="base">
                        <a:buNone/>
                      </a:pPr>
                      <a:r>
                        <a:rPr lang="zh-TW" sz="1600" kern="100" dirty="0">
                          <a:effectLst/>
                          <a:latin typeface="標楷體" panose="03000509000000000000" pitchFamily="65" charset="-120"/>
                          <a:ea typeface="標楷體" panose="03000509000000000000" pitchFamily="65" charset="-120"/>
                        </a:rPr>
                        <a:t>查核點編號</a:t>
                      </a:r>
                    </a:p>
                  </a:txBody>
                  <a:tcPr marL="35560" marR="35560" marT="0" marB="0" anchor="ctr"/>
                </a:tc>
                <a:tc>
                  <a:txBody>
                    <a:bodyPr/>
                    <a:lstStyle/>
                    <a:p>
                      <a:pPr algn="ctr" eaLnBrk="0" fontAlgn="base">
                        <a:buNone/>
                      </a:pPr>
                      <a:r>
                        <a:rPr lang="zh-TW" sz="1600" kern="100" dirty="0">
                          <a:effectLst/>
                          <a:latin typeface="標楷體" panose="03000509000000000000" pitchFamily="65" charset="-120"/>
                          <a:ea typeface="標楷體" panose="03000509000000000000" pitchFamily="65" charset="-120"/>
                        </a:rPr>
                        <a:t>預定完成時間</a:t>
                      </a:r>
                    </a:p>
                  </a:txBody>
                  <a:tcPr marL="35560" marR="35560" marT="0" marB="0" anchor="ctr"/>
                </a:tc>
                <a:tc>
                  <a:txBody>
                    <a:bodyPr/>
                    <a:lstStyle/>
                    <a:p>
                      <a:pPr algn="ctr" eaLnBrk="0" fontAlgn="base">
                        <a:buNone/>
                      </a:pPr>
                      <a:r>
                        <a:rPr lang="zh-TW" sz="1600" kern="100">
                          <a:effectLst/>
                          <a:latin typeface="標楷體" panose="03000509000000000000" pitchFamily="65" charset="-120"/>
                          <a:ea typeface="標楷體" panose="03000509000000000000" pitchFamily="65" charset="-120"/>
                        </a:rPr>
                        <a:t>查核點內容</a:t>
                      </a:r>
                    </a:p>
                  </a:txBody>
                  <a:tcPr marL="35560" marR="35560" marT="0" marB="0" anchor="ctr"/>
                </a:tc>
                <a:tc>
                  <a:txBody>
                    <a:bodyPr/>
                    <a:lstStyle/>
                    <a:p>
                      <a:pPr algn="ctr" eaLnBrk="0" fontAlgn="base">
                        <a:buNone/>
                      </a:pPr>
                      <a:r>
                        <a:rPr lang="zh-TW" sz="1600" kern="100">
                          <a:effectLst/>
                          <a:latin typeface="標楷體" panose="03000509000000000000" pitchFamily="65" charset="-120"/>
                          <a:ea typeface="標楷體" panose="03000509000000000000" pitchFamily="65" charset="-120"/>
                        </a:rPr>
                        <a:t>計畫人員編號</a:t>
                      </a:r>
                    </a:p>
                  </a:txBody>
                  <a:tcPr marL="35560" marR="35560" marT="0" marB="0" anchor="ctr"/>
                </a:tc>
                <a:tc>
                  <a:txBody>
                    <a:bodyPr/>
                    <a:lstStyle/>
                    <a:p>
                      <a:pPr algn="ctr" eaLnBrk="0" fontAlgn="base">
                        <a:buNone/>
                      </a:pPr>
                      <a:r>
                        <a:rPr lang="zh-TW" sz="1600" kern="100">
                          <a:effectLst/>
                          <a:latin typeface="標楷體" panose="03000509000000000000" pitchFamily="65" charset="-120"/>
                          <a:ea typeface="標楷體" panose="03000509000000000000" pitchFamily="65" charset="-120"/>
                        </a:rPr>
                        <a:t>計畫權重</a:t>
                      </a:r>
                    </a:p>
                  </a:txBody>
                  <a:tcPr marL="35560" marR="35560" marT="0" marB="0" anchor="ctr"/>
                </a:tc>
                <a:extLst>
                  <a:ext uri="{0D108BD9-81ED-4DB2-BD59-A6C34878D82A}">
                    <a16:rowId xmlns:a16="http://schemas.microsoft.com/office/drawing/2014/main" val="1903576964"/>
                  </a:ext>
                </a:extLst>
              </a:tr>
              <a:tr h="491968">
                <a:tc>
                  <a:txBody>
                    <a:bodyPr/>
                    <a:lstStyle/>
                    <a:p>
                      <a:pPr algn="ctr" eaLnBrk="0" fontAlgn="base">
                        <a:buNone/>
                      </a:pPr>
                      <a:r>
                        <a:rPr lang="en-US" sz="1600" kern="100">
                          <a:effectLst/>
                          <a:latin typeface="標楷體" panose="03000509000000000000" pitchFamily="65" charset="-120"/>
                          <a:ea typeface="標楷體" panose="03000509000000000000" pitchFamily="65" charset="-120"/>
                        </a:rPr>
                        <a:t>A.1</a:t>
                      </a:r>
                      <a:endParaRPr lang="zh-TW" sz="1600" kern="100">
                        <a:effectLst/>
                        <a:latin typeface="標楷體" panose="03000509000000000000" pitchFamily="65" charset="-120"/>
                        <a:ea typeface="標楷體" panose="03000509000000000000" pitchFamily="65" charset="-120"/>
                      </a:endParaRPr>
                    </a:p>
                  </a:txBody>
                  <a:tcPr marL="35560" marR="35560" marT="0" marB="0" anchor="ctr"/>
                </a:tc>
                <a:tc>
                  <a:txBody>
                    <a:bodyPr/>
                    <a:lstStyle/>
                    <a:p>
                      <a:pPr algn="ctr" eaLnBrk="0" fontAlgn="base">
                        <a:buNone/>
                      </a:pPr>
                      <a:r>
                        <a:rPr lang="zh-TW" sz="1600" kern="100" dirty="0">
                          <a:effectLst/>
                          <a:latin typeface="標楷體" panose="03000509000000000000" pitchFamily="65" charset="-120"/>
                          <a:ea typeface="標楷體" panose="03000509000000000000" pitchFamily="65" charset="-120"/>
                        </a:rPr>
                        <a:t>　年　月　日</a:t>
                      </a:r>
                    </a:p>
                  </a:txBody>
                  <a:tcPr marL="35560" marR="35560" marT="0" marB="0" anchor="ctr"/>
                </a:tc>
                <a:tc>
                  <a:txBody>
                    <a:bodyPr/>
                    <a:lstStyle/>
                    <a:p>
                      <a:pPr algn="ctr" eaLnBrk="0" fontAlgn="base">
                        <a:buNone/>
                      </a:pPr>
                      <a:r>
                        <a:rPr lang="en-US" sz="1600" kern="100">
                          <a:effectLst/>
                          <a:latin typeface="標楷體" panose="03000509000000000000" pitchFamily="65" charset="-120"/>
                          <a:ea typeface="標楷體" panose="03000509000000000000" pitchFamily="65" charset="-120"/>
                        </a:rPr>
                        <a:t> </a:t>
                      </a:r>
                      <a:endParaRPr lang="zh-TW" sz="1600" kern="100">
                        <a:effectLst/>
                        <a:latin typeface="標楷體" panose="03000509000000000000" pitchFamily="65" charset="-120"/>
                        <a:ea typeface="標楷體" panose="03000509000000000000" pitchFamily="65" charset="-120"/>
                      </a:endParaRPr>
                    </a:p>
                  </a:txBody>
                  <a:tcPr marL="35560" marR="35560" marT="0" marB="0" anchor="ctr"/>
                </a:tc>
                <a:tc>
                  <a:txBody>
                    <a:bodyPr/>
                    <a:lstStyle/>
                    <a:p>
                      <a:pPr algn="ctr" eaLnBrk="0" fontAlgn="base">
                        <a:buNone/>
                      </a:pPr>
                      <a:r>
                        <a:rPr lang="en-US" sz="1600" kern="100">
                          <a:effectLst/>
                          <a:latin typeface="標楷體" panose="03000509000000000000" pitchFamily="65" charset="-120"/>
                          <a:ea typeface="標楷體" panose="03000509000000000000" pitchFamily="65" charset="-120"/>
                        </a:rPr>
                        <a:t> </a:t>
                      </a:r>
                      <a:endParaRPr lang="zh-TW" sz="1600" kern="100">
                        <a:effectLst/>
                        <a:latin typeface="標楷體" panose="03000509000000000000" pitchFamily="65" charset="-120"/>
                        <a:ea typeface="標楷體" panose="03000509000000000000" pitchFamily="65" charset="-120"/>
                      </a:endParaRPr>
                    </a:p>
                  </a:txBody>
                  <a:tcPr marL="35560" marR="35560" marT="0" marB="0" anchor="ctr"/>
                </a:tc>
                <a:tc>
                  <a:txBody>
                    <a:bodyPr/>
                    <a:lstStyle/>
                    <a:p>
                      <a:pPr algn="ctr" eaLnBrk="0" fontAlgn="base">
                        <a:buNone/>
                      </a:pPr>
                      <a:r>
                        <a:rPr lang="en-US" sz="1600" kern="100">
                          <a:effectLst/>
                          <a:latin typeface="標楷體" panose="03000509000000000000" pitchFamily="65" charset="-120"/>
                          <a:ea typeface="標楷體" panose="03000509000000000000" pitchFamily="65" charset="-120"/>
                        </a:rPr>
                        <a:t> </a:t>
                      </a:r>
                      <a:endParaRPr lang="zh-TW" sz="1600" kern="100">
                        <a:effectLst/>
                        <a:latin typeface="標楷體" panose="03000509000000000000" pitchFamily="65" charset="-120"/>
                        <a:ea typeface="標楷體" panose="03000509000000000000" pitchFamily="65" charset="-120"/>
                      </a:endParaRPr>
                    </a:p>
                  </a:txBody>
                  <a:tcPr marL="35560" marR="35560" marT="0" marB="0"/>
                </a:tc>
                <a:extLst>
                  <a:ext uri="{0D108BD9-81ED-4DB2-BD59-A6C34878D82A}">
                    <a16:rowId xmlns:a16="http://schemas.microsoft.com/office/drawing/2014/main" val="375533099"/>
                  </a:ext>
                </a:extLst>
              </a:tr>
              <a:tr h="491968">
                <a:tc>
                  <a:txBody>
                    <a:bodyPr/>
                    <a:lstStyle/>
                    <a:p>
                      <a:pPr algn="ctr" eaLnBrk="0" fontAlgn="base">
                        <a:buNone/>
                      </a:pPr>
                      <a:r>
                        <a:rPr lang="en-US" sz="1600" kern="100" dirty="0">
                          <a:effectLst/>
                          <a:latin typeface="標楷體" panose="03000509000000000000" pitchFamily="65" charset="-120"/>
                          <a:ea typeface="標楷體" panose="03000509000000000000" pitchFamily="65" charset="-120"/>
                        </a:rPr>
                        <a:t>A.2</a:t>
                      </a:r>
                      <a:endParaRPr lang="zh-TW" sz="1600" kern="100" dirty="0">
                        <a:effectLst/>
                        <a:latin typeface="標楷體" panose="03000509000000000000" pitchFamily="65" charset="-120"/>
                        <a:ea typeface="標楷體" panose="03000509000000000000" pitchFamily="65" charset="-120"/>
                      </a:endParaRPr>
                    </a:p>
                  </a:txBody>
                  <a:tcPr marL="35560" marR="35560" marT="0" marB="0"/>
                </a:tc>
                <a:tc>
                  <a:txBody>
                    <a:bodyPr/>
                    <a:lstStyle/>
                    <a:p>
                      <a:pPr algn="ctr" eaLnBrk="0" fontAlgn="base">
                        <a:buNone/>
                      </a:pPr>
                      <a:r>
                        <a:rPr lang="zh-TW" sz="1600" kern="100">
                          <a:effectLst/>
                          <a:latin typeface="標楷體" panose="03000509000000000000" pitchFamily="65" charset="-120"/>
                          <a:ea typeface="標楷體" panose="03000509000000000000" pitchFamily="65" charset="-120"/>
                        </a:rPr>
                        <a:t>　年　月　日</a:t>
                      </a:r>
                    </a:p>
                  </a:txBody>
                  <a:tcPr marL="35560" marR="35560" marT="0" marB="0" anchor="ctr"/>
                </a:tc>
                <a:tc>
                  <a:txBody>
                    <a:bodyPr/>
                    <a:lstStyle/>
                    <a:p>
                      <a:pPr algn="ctr" eaLnBrk="0" fontAlgn="base">
                        <a:buNone/>
                      </a:pPr>
                      <a:r>
                        <a:rPr lang="en-US" sz="1600" kern="100" dirty="0">
                          <a:effectLst/>
                          <a:latin typeface="標楷體" panose="03000509000000000000" pitchFamily="65" charset="-120"/>
                          <a:ea typeface="標楷體" panose="03000509000000000000" pitchFamily="65" charset="-120"/>
                        </a:rPr>
                        <a:t> </a:t>
                      </a:r>
                      <a:endParaRPr lang="zh-TW" sz="1600" kern="100" dirty="0">
                        <a:effectLst/>
                        <a:latin typeface="標楷體" panose="03000509000000000000" pitchFamily="65" charset="-120"/>
                        <a:ea typeface="標楷體" panose="03000509000000000000" pitchFamily="65" charset="-120"/>
                      </a:endParaRPr>
                    </a:p>
                  </a:txBody>
                  <a:tcPr marL="35560" marR="35560" marT="0" marB="0" anchor="ctr"/>
                </a:tc>
                <a:tc>
                  <a:txBody>
                    <a:bodyPr/>
                    <a:lstStyle/>
                    <a:p>
                      <a:pPr algn="ctr" eaLnBrk="0" fontAlgn="base">
                        <a:buNone/>
                      </a:pPr>
                      <a:r>
                        <a:rPr lang="en-US" sz="1600" kern="100">
                          <a:effectLst/>
                          <a:latin typeface="標楷體" panose="03000509000000000000" pitchFamily="65" charset="-120"/>
                          <a:ea typeface="標楷體" panose="03000509000000000000" pitchFamily="65" charset="-120"/>
                        </a:rPr>
                        <a:t> </a:t>
                      </a:r>
                      <a:endParaRPr lang="zh-TW" sz="1600" kern="100">
                        <a:effectLst/>
                        <a:latin typeface="標楷體" panose="03000509000000000000" pitchFamily="65" charset="-120"/>
                        <a:ea typeface="標楷體" panose="03000509000000000000" pitchFamily="65" charset="-120"/>
                      </a:endParaRPr>
                    </a:p>
                  </a:txBody>
                  <a:tcPr marL="35560" marR="35560" marT="0" marB="0" anchor="ctr"/>
                </a:tc>
                <a:tc>
                  <a:txBody>
                    <a:bodyPr/>
                    <a:lstStyle/>
                    <a:p>
                      <a:pPr algn="ctr" eaLnBrk="0" fontAlgn="base">
                        <a:buNone/>
                      </a:pPr>
                      <a:r>
                        <a:rPr lang="en-US" sz="1600" kern="100" dirty="0">
                          <a:effectLst/>
                          <a:latin typeface="標楷體" panose="03000509000000000000" pitchFamily="65" charset="-120"/>
                          <a:ea typeface="標楷體" panose="03000509000000000000" pitchFamily="65" charset="-120"/>
                        </a:rPr>
                        <a:t> </a:t>
                      </a:r>
                      <a:endParaRPr lang="zh-TW" sz="1600" kern="100" dirty="0">
                        <a:effectLst/>
                        <a:latin typeface="標楷體" panose="03000509000000000000" pitchFamily="65" charset="-120"/>
                        <a:ea typeface="標楷體" panose="03000509000000000000" pitchFamily="65" charset="-120"/>
                      </a:endParaRPr>
                    </a:p>
                  </a:txBody>
                  <a:tcPr marL="35560" marR="35560" marT="0" marB="0"/>
                </a:tc>
                <a:extLst>
                  <a:ext uri="{0D108BD9-81ED-4DB2-BD59-A6C34878D82A}">
                    <a16:rowId xmlns:a16="http://schemas.microsoft.com/office/drawing/2014/main" val="1459043341"/>
                  </a:ext>
                </a:extLst>
              </a:tr>
              <a:tr h="491968">
                <a:tc>
                  <a:txBody>
                    <a:bodyPr/>
                    <a:lstStyle/>
                    <a:p>
                      <a:pPr algn="ctr" eaLnBrk="0" fontAlgn="base">
                        <a:buNone/>
                      </a:pPr>
                      <a:r>
                        <a:rPr lang="en-US" sz="1600" kern="100">
                          <a:effectLst/>
                          <a:latin typeface="標楷體" panose="03000509000000000000" pitchFamily="65" charset="-120"/>
                          <a:ea typeface="標楷體" panose="03000509000000000000" pitchFamily="65" charset="-120"/>
                        </a:rPr>
                        <a:t>A.3</a:t>
                      </a:r>
                      <a:endParaRPr lang="zh-TW" sz="1600" kern="100">
                        <a:effectLst/>
                        <a:latin typeface="標楷體" panose="03000509000000000000" pitchFamily="65" charset="-120"/>
                        <a:ea typeface="標楷體" panose="03000509000000000000" pitchFamily="65" charset="-120"/>
                      </a:endParaRPr>
                    </a:p>
                  </a:txBody>
                  <a:tcPr marL="35560" marR="35560" marT="0" marB="0"/>
                </a:tc>
                <a:tc>
                  <a:txBody>
                    <a:bodyPr/>
                    <a:lstStyle/>
                    <a:p>
                      <a:pPr algn="ctr" eaLnBrk="0" fontAlgn="base">
                        <a:buNone/>
                      </a:pPr>
                      <a:r>
                        <a:rPr lang="zh-TW" sz="1600" kern="100">
                          <a:effectLst/>
                          <a:latin typeface="標楷體" panose="03000509000000000000" pitchFamily="65" charset="-120"/>
                          <a:ea typeface="標楷體" panose="03000509000000000000" pitchFamily="65" charset="-120"/>
                        </a:rPr>
                        <a:t>　年　月　日</a:t>
                      </a:r>
                    </a:p>
                  </a:txBody>
                  <a:tcPr marL="35560" marR="35560" marT="0" marB="0" anchor="ctr"/>
                </a:tc>
                <a:tc>
                  <a:txBody>
                    <a:bodyPr/>
                    <a:lstStyle/>
                    <a:p>
                      <a:pPr algn="ctr" eaLnBrk="0" fontAlgn="base">
                        <a:buNone/>
                      </a:pPr>
                      <a:r>
                        <a:rPr lang="en-US" sz="1600" kern="100" dirty="0">
                          <a:effectLst/>
                          <a:latin typeface="標楷體" panose="03000509000000000000" pitchFamily="65" charset="-120"/>
                          <a:ea typeface="標楷體" panose="03000509000000000000" pitchFamily="65" charset="-120"/>
                        </a:rPr>
                        <a:t> </a:t>
                      </a:r>
                      <a:endParaRPr lang="zh-TW" sz="1600" kern="100" dirty="0">
                        <a:effectLst/>
                        <a:latin typeface="標楷體" panose="03000509000000000000" pitchFamily="65" charset="-120"/>
                        <a:ea typeface="標楷體" panose="03000509000000000000" pitchFamily="65" charset="-120"/>
                      </a:endParaRPr>
                    </a:p>
                  </a:txBody>
                  <a:tcPr marL="35560" marR="35560" marT="0" marB="0" anchor="ctr"/>
                </a:tc>
                <a:tc>
                  <a:txBody>
                    <a:bodyPr/>
                    <a:lstStyle/>
                    <a:p>
                      <a:pPr algn="ctr" eaLnBrk="0" fontAlgn="base">
                        <a:buNone/>
                      </a:pPr>
                      <a:r>
                        <a:rPr lang="en-US" sz="1600" kern="100">
                          <a:effectLst/>
                          <a:latin typeface="標楷體" panose="03000509000000000000" pitchFamily="65" charset="-120"/>
                          <a:ea typeface="標楷體" panose="03000509000000000000" pitchFamily="65" charset="-120"/>
                        </a:rPr>
                        <a:t> </a:t>
                      </a:r>
                      <a:endParaRPr lang="zh-TW" sz="1600" kern="100">
                        <a:effectLst/>
                        <a:latin typeface="標楷體" panose="03000509000000000000" pitchFamily="65" charset="-120"/>
                        <a:ea typeface="標楷體" panose="03000509000000000000" pitchFamily="65" charset="-120"/>
                      </a:endParaRPr>
                    </a:p>
                  </a:txBody>
                  <a:tcPr marL="35560" marR="35560" marT="0" marB="0" anchor="ctr"/>
                </a:tc>
                <a:tc>
                  <a:txBody>
                    <a:bodyPr/>
                    <a:lstStyle/>
                    <a:p>
                      <a:pPr algn="ctr" eaLnBrk="0" fontAlgn="base">
                        <a:buNone/>
                      </a:pPr>
                      <a:r>
                        <a:rPr lang="en-US" sz="1600" kern="100" dirty="0">
                          <a:effectLst/>
                          <a:latin typeface="標楷體" panose="03000509000000000000" pitchFamily="65" charset="-120"/>
                          <a:ea typeface="標楷體" panose="03000509000000000000" pitchFamily="65" charset="-120"/>
                        </a:rPr>
                        <a:t> </a:t>
                      </a:r>
                      <a:endParaRPr lang="zh-TW" sz="1600" kern="100" dirty="0">
                        <a:effectLst/>
                        <a:latin typeface="標楷體" panose="03000509000000000000" pitchFamily="65" charset="-120"/>
                        <a:ea typeface="標楷體" panose="03000509000000000000" pitchFamily="65" charset="-120"/>
                      </a:endParaRPr>
                    </a:p>
                  </a:txBody>
                  <a:tcPr marL="35560" marR="35560" marT="0" marB="0"/>
                </a:tc>
                <a:extLst>
                  <a:ext uri="{0D108BD9-81ED-4DB2-BD59-A6C34878D82A}">
                    <a16:rowId xmlns:a16="http://schemas.microsoft.com/office/drawing/2014/main" val="11156082"/>
                  </a:ext>
                </a:extLst>
              </a:tr>
              <a:tr h="491968">
                <a:tc>
                  <a:txBody>
                    <a:bodyPr/>
                    <a:lstStyle/>
                    <a:p>
                      <a:pPr algn="ctr" eaLnBrk="0" fontAlgn="base">
                        <a:buNone/>
                      </a:pPr>
                      <a:r>
                        <a:rPr lang="en-US" sz="1600" kern="100" dirty="0">
                          <a:effectLst/>
                          <a:latin typeface="標楷體" panose="03000509000000000000" pitchFamily="65" charset="-120"/>
                          <a:ea typeface="標楷體" panose="03000509000000000000" pitchFamily="65" charset="-120"/>
                        </a:rPr>
                        <a:t>B.1</a:t>
                      </a:r>
                      <a:endParaRPr lang="zh-TW" sz="1600" kern="100" dirty="0">
                        <a:effectLst/>
                        <a:latin typeface="標楷體" panose="03000509000000000000" pitchFamily="65" charset="-120"/>
                        <a:ea typeface="標楷體" panose="03000509000000000000" pitchFamily="65" charset="-120"/>
                      </a:endParaRPr>
                    </a:p>
                  </a:txBody>
                  <a:tcPr marL="35560" marR="35560" marT="0" marB="0" anchor="ctr"/>
                </a:tc>
                <a:tc>
                  <a:txBody>
                    <a:bodyPr/>
                    <a:lstStyle/>
                    <a:p>
                      <a:pPr algn="ctr" eaLnBrk="0" fontAlgn="base">
                        <a:buNone/>
                      </a:pPr>
                      <a:r>
                        <a:rPr lang="zh-TW" sz="1600" kern="100">
                          <a:effectLst/>
                          <a:latin typeface="標楷體" panose="03000509000000000000" pitchFamily="65" charset="-120"/>
                          <a:ea typeface="標楷體" panose="03000509000000000000" pitchFamily="65" charset="-120"/>
                        </a:rPr>
                        <a:t>　年　月　日</a:t>
                      </a:r>
                    </a:p>
                  </a:txBody>
                  <a:tcPr marL="35560" marR="35560" marT="0" marB="0" anchor="ctr"/>
                </a:tc>
                <a:tc>
                  <a:txBody>
                    <a:bodyPr/>
                    <a:lstStyle/>
                    <a:p>
                      <a:pPr algn="ctr" eaLnBrk="0" fontAlgn="base">
                        <a:buNone/>
                      </a:pPr>
                      <a:r>
                        <a:rPr lang="en-US" sz="1600" kern="100" dirty="0">
                          <a:effectLst/>
                          <a:latin typeface="標楷體" panose="03000509000000000000" pitchFamily="65" charset="-120"/>
                          <a:ea typeface="標楷體" panose="03000509000000000000" pitchFamily="65" charset="-120"/>
                        </a:rPr>
                        <a:t> </a:t>
                      </a:r>
                      <a:endParaRPr lang="zh-TW" sz="1600" kern="100" dirty="0">
                        <a:effectLst/>
                        <a:latin typeface="標楷體" panose="03000509000000000000" pitchFamily="65" charset="-120"/>
                        <a:ea typeface="標楷體" panose="03000509000000000000" pitchFamily="65" charset="-120"/>
                      </a:endParaRPr>
                    </a:p>
                  </a:txBody>
                  <a:tcPr marL="35560" marR="35560" marT="0" marB="0" anchor="ctr"/>
                </a:tc>
                <a:tc>
                  <a:txBody>
                    <a:bodyPr/>
                    <a:lstStyle/>
                    <a:p>
                      <a:pPr algn="ctr" eaLnBrk="0" fontAlgn="base">
                        <a:buNone/>
                      </a:pPr>
                      <a:r>
                        <a:rPr lang="en-US" sz="1600" kern="100">
                          <a:effectLst/>
                          <a:latin typeface="標楷體" panose="03000509000000000000" pitchFamily="65" charset="-120"/>
                          <a:ea typeface="標楷體" panose="03000509000000000000" pitchFamily="65" charset="-120"/>
                        </a:rPr>
                        <a:t> </a:t>
                      </a:r>
                      <a:endParaRPr lang="zh-TW" sz="1600" kern="100">
                        <a:effectLst/>
                        <a:latin typeface="標楷體" panose="03000509000000000000" pitchFamily="65" charset="-120"/>
                        <a:ea typeface="標楷體" panose="03000509000000000000" pitchFamily="65" charset="-120"/>
                      </a:endParaRPr>
                    </a:p>
                  </a:txBody>
                  <a:tcPr marL="35560" marR="35560" marT="0" marB="0" anchor="ctr"/>
                </a:tc>
                <a:tc>
                  <a:txBody>
                    <a:bodyPr/>
                    <a:lstStyle/>
                    <a:p>
                      <a:pPr algn="ctr" eaLnBrk="0" fontAlgn="base">
                        <a:buNone/>
                      </a:pPr>
                      <a:r>
                        <a:rPr lang="en-US" sz="1600" kern="100" dirty="0">
                          <a:effectLst/>
                          <a:latin typeface="標楷體" panose="03000509000000000000" pitchFamily="65" charset="-120"/>
                          <a:ea typeface="標楷體" panose="03000509000000000000" pitchFamily="65" charset="-120"/>
                        </a:rPr>
                        <a:t> </a:t>
                      </a:r>
                      <a:endParaRPr lang="zh-TW" sz="1600" kern="100" dirty="0">
                        <a:effectLst/>
                        <a:latin typeface="標楷體" panose="03000509000000000000" pitchFamily="65" charset="-120"/>
                        <a:ea typeface="標楷體" panose="03000509000000000000" pitchFamily="65" charset="-120"/>
                      </a:endParaRPr>
                    </a:p>
                  </a:txBody>
                  <a:tcPr marL="35560" marR="35560" marT="0" marB="0"/>
                </a:tc>
                <a:extLst>
                  <a:ext uri="{0D108BD9-81ED-4DB2-BD59-A6C34878D82A}">
                    <a16:rowId xmlns:a16="http://schemas.microsoft.com/office/drawing/2014/main" val="2415491080"/>
                  </a:ext>
                </a:extLst>
              </a:tr>
              <a:tr h="491968">
                <a:tc>
                  <a:txBody>
                    <a:bodyPr/>
                    <a:lstStyle/>
                    <a:p>
                      <a:pPr algn="ctr" eaLnBrk="0" fontAlgn="base">
                        <a:buNone/>
                      </a:pPr>
                      <a:r>
                        <a:rPr lang="en-US" sz="1600" kern="100">
                          <a:effectLst/>
                          <a:latin typeface="標楷體" panose="03000509000000000000" pitchFamily="65" charset="-120"/>
                          <a:ea typeface="標楷體" panose="03000509000000000000" pitchFamily="65" charset="-120"/>
                        </a:rPr>
                        <a:t>B.2</a:t>
                      </a:r>
                      <a:endParaRPr lang="zh-TW" sz="1600" kern="100">
                        <a:effectLst/>
                        <a:latin typeface="標楷體" panose="03000509000000000000" pitchFamily="65" charset="-120"/>
                        <a:ea typeface="標楷體" panose="03000509000000000000" pitchFamily="65" charset="-120"/>
                      </a:endParaRPr>
                    </a:p>
                  </a:txBody>
                  <a:tcPr marL="35560" marR="35560" marT="0" marB="0" anchor="ctr"/>
                </a:tc>
                <a:tc>
                  <a:txBody>
                    <a:bodyPr/>
                    <a:lstStyle/>
                    <a:p>
                      <a:pPr algn="ctr" eaLnBrk="0" fontAlgn="base">
                        <a:buNone/>
                      </a:pPr>
                      <a:r>
                        <a:rPr lang="zh-TW" sz="1600" kern="100">
                          <a:effectLst/>
                          <a:latin typeface="標楷體" panose="03000509000000000000" pitchFamily="65" charset="-120"/>
                          <a:ea typeface="標楷體" panose="03000509000000000000" pitchFamily="65" charset="-120"/>
                        </a:rPr>
                        <a:t>　年　月　日</a:t>
                      </a:r>
                    </a:p>
                  </a:txBody>
                  <a:tcPr marL="35560" marR="35560" marT="0" marB="0" anchor="ctr"/>
                </a:tc>
                <a:tc>
                  <a:txBody>
                    <a:bodyPr/>
                    <a:lstStyle/>
                    <a:p>
                      <a:pPr algn="ctr" eaLnBrk="0" fontAlgn="base">
                        <a:buNone/>
                      </a:pPr>
                      <a:r>
                        <a:rPr lang="en-US" sz="1600" kern="100" dirty="0">
                          <a:effectLst/>
                          <a:latin typeface="標楷體" panose="03000509000000000000" pitchFamily="65" charset="-120"/>
                          <a:ea typeface="標楷體" panose="03000509000000000000" pitchFamily="65" charset="-120"/>
                        </a:rPr>
                        <a:t> </a:t>
                      </a:r>
                      <a:endParaRPr lang="zh-TW" sz="1600" kern="100" dirty="0">
                        <a:effectLst/>
                        <a:latin typeface="標楷體" panose="03000509000000000000" pitchFamily="65" charset="-120"/>
                        <a:ea typeface="標楷體" panose="03000509000000000000" pitchFamily="65" charset="-120"/>
                      </a:endParaRPr>
                    </a:p>
                  </a:txBody>
                  <a:tcPr marL="35560" marR="35560" marT="0" marB="0" anchor="ctr"/>
                </a:tc>
                <a:tc>
                  <a:txBody>
                    <a:bodyPr/>
                    <a:lstStyle/>
                    <a:p>
                      <a:pPr algn="ctr" eaLnBrk="0" fontAlgn="base">
                        <a:buNone/>
                      </a:pPr>
                      <a:r>
                        <a:rPr lang="en-US" sz="1600" kern="100">
                          <a:effectLst/>
                          <a:latin typeface="標楷體" panose="03000509000000000000" pitchFamily="65" charset="-120"/>
                          <a:ea typeface="標楷體" panose="03000509000000000000" pitchFamily="65" charset="-120"/>
                        </a:rPr>
                        <a:t> </a:t>
                      </a:r>
                      <a:endParaRPr lang="zh-TW" sz="1600" kern="100">
                        <a:effectLst/>
                        <a:latin typeface="標楷體" panose="03000509000000000000" pitchFamily="65" charset="-120"/>
                        <a:ea typeface="標楷體" panose="03000509000000000000" pitchFamily="65" charset="-120"/>
                      </a:endParaRPr>
                    </a:p>
                  </a:txBody>
                  <a:tcPr marL="35560" marR="35560" marT="0" marB="0" anchor="ctr"/>
                </a:tc>
                <a:tc>
                  <a:txBody>
                    <a:bodyPr/>
                    <a:lstStyle/>
                    <a:p>
                      <a:pPr algn="ctr" eaLnBrk="0" fontAlgn="base">
                        <a:buNone/>
                      </a:pPr>
                      <a:r>
                        <a:rPr lang="en-US" sz="1600" kern="100" dirty="0">
                          <a:effectLst/>
                          <a:latin typeface="標楷體" panose="03000509000000000000" pitchFamily="65" charset="-120"/>
                          <a:ea typeface="標楷體" panose="03000509000000000000" pitchFamily="65" charset="-120"/>
                        </a:rPr>
                        <a:t> </a:t>
                      </a:r>
                      <a:endParaRPr lang="zh-TW" sz="1600" kern="100" dirty="0">
                        <a:effectLst/>
                        <a:latin typeface="標楷體" panose="03000509000000000000" pitchFamily="65" charset="-120"/>
                        <a:ea typeface="標楷體" panose="03000509000000000000" pitchFamily="65" charset="-120"/>
                      </a:endParaRPr>
                    </a:p>
                  </a:txBody>
                  <a:tcPr marL="35560" marR="35560" marT="0" marB="0"/>
                </a:tc>
                <a:extLst>
                  <a:ext uri="{0D108BD9-81ED-4DB2-BD59-A6C34878D82A}">
                    <a16:rowId xmlns:a16="http://schemas.microsoft.com/office/drawing/2014/main" val="1845458817"/>
                  </a:ext>
                </a:extLst>
              </a:tr>
              <a:tr h="491968">
                <a:tc>
                  <a:txBody>
                    <a:bodyPr/>
                    <a:lstStyle/>
                    <a:p>
                      <a:pPr algn="ctr" eaLnBrk="0" fontAlgn="base">
                        <a:buNone/>
                      </a:pPr>
                      <a:r>
                        <a:rPr lang="en-US" sz="1600" kern="100">
                          <a:effectLst/>
                          <a:latin typeface="標楷體" panose="03000509000000000000" pitchFamily="65" charset="-120"/>
                          <a:ea typeface="標楷體" panose="03000509000000000000" pitchFamily="65" charset="-120"/>
                        </a:rPr>
                        <a:t>B.3</a:t>
                      </a:r>
                      <a:endParaRPr lang="zh-TW" sz="1600" kern="100">
                        <a:effectLst/>
                        <a:latin typeface="標楷體" panose="03000509000000000000" pitchFamily="65" charset="-120"/>
                        <a:ea typeface="標楷體" panose="03000509000000000000" pitchFamily="65" charset="-120"/>
                      </a:endParaRPr>
                    </a:p>
                  </a:txBody>
                  <a:tcPr marL="35560" marR="35560" marT="0" marB="0" anchor="ctr"/>
                </a:tc>
                <a:tc>
                  <a:txBody>
                    <a:bodyPr/>
                    <a:lstStyle/>
                    <a:p>
                      <a:pPr algn="ctr" eaLnBrk="0" fontAlgn="base">
                        <a:buNone/>
                      </a:pPr>
                      <a:r>
                        <a:rPr lang="zh-TW" sz="1600" kern="100">
                          <a:effectLst/>
                          <a:latin typeface="標楷體" panose="03000509000000000000" pitchFamily="65" charset="-120"/>
                          <a:ea typeface="標楷體" panose="03000509000000000000" pitchFamily="65" charset="-120"/>
                        </a:rPr>
                        <a:t>　年　月　日</a:t>
                      </a:r>
                    </a:p>
                  </a:txBody>
                  <a:tcPr marL="35560" marR="35560" marT="0" marB="0" anchor="ctr"/>
                </a:tc>
                <a:tc>
                  <a:txBody>
                    <a:bodyPr/>
                    <a:lstStyle/>
                    <a:p>
                      <a:pPr algn="ctr" eaLnBrk="0" fontAlgn="base">
                        <a:buNone/>
                      </a:pPr>
                      <a:r>
                        <a:rPr lang="en-US" sz="1600" kern="100" dirty="0">
                          <a:effectLst/>
                          <a:latin typeface="標楷體" panose="03000509000000000000" pitchFamily="65" charset="-120"/>
                          <a:ea typeface="標楷體" panose="03000509000000000000" pitchFamily="65" charset="-120"/>
                        </a:rPr>
                        <a:t> </a:t>
                      </a:r>
                      <a:endParaRPr lang="zh-TW" sz="1600" kern="100" dirty="0">
                        <a:effectLst/>
                        <a:latin typeface="標楷體" panose="03000509000000000000" pitchFamily="65" charset="-120"/>
                        <a:ea typeface="標楷體" panose="03000509000000000000" pitchFamily="65" charset="-120"/>
                      </a:endParaRPr>
                    </a:p>
                  </a:txBody>
                  <a:tcPr marL="35560" marR="35560" marT="0" marB="0" anchor="ctr"/>
                </a:tc>
                <a:tc>
                  <a:txBody>
                    <a:bodyPr/>
                    <a:lstStyle/>
                    <a:p>
                      <a:pPr algn="ctr" eaLnBrk="0" fontAlgn="base">
                        <a:buNone/>
                      </a:pPr>
                      <a:r>
                        <a:rPr lang="en-US" sz="1600" kern="100">
                          <a:effectLst/>
                          <a:latin typeface="標楷體" panose="03000509000000000000" pitchFamily="65" charset="-120"/>
                          <a:ea typeface="標楷體" panose="03000509000000000000" pitchFamily="65" charset="-120"/>
                        </a:rPr>
                        <a:t> </a:t>
                      </a:r>
                      <a:endParaRPr lang="zh-TW" sz="1600" kern="100">
                        <a:effectLst/>
                        <a:latin typeface="標楷體" panose="03000509000000000000" pitchFamily="65" charset="-120"/>
                        <a:ea typeface="標楷體" panose="03000509000000000000" pitchFamily="65" charset="-120"/>
                      </a:endParaRPr>
                    </a:p>
                  </a:txBody>
                  <a:tcPr marL="35560" marR="35560" marT="0" marB="0" anchor="ctr"/>
                </a:tc>
                <a:tc>
                  <a:txBody>
                    <a:bodyPr/>
                    <a:lstStyle/>
                    <a:p>
                      <a:pPr algn="ctr" eaLnBrk="0" fontAlgn="base">
                        <a:buNone/>
                      </a:pPr>
                      <a:r>
                        <a:rPr lang="en-US" sz="1600" kern="100" dirty="0">
                          <a:effectLst/>
                          <a:latin typeface="標楷體" panose="03000509000000000000" pitchFamily="65" charset="-120"/>
                          <a:ea typeface="標楷體" panose="03000509000000000000" pitchFamily="65" charset="-120"/>
                        </a:rPr>
                        <a:t> </a:t>
                      </a:r>
                      <a:endParaRPr lang="zh-TW" sz="1600" kern="100" dirty="0">
                        <a:effectLst/>
                        <a:latin typeface="標楷體" panose="03000509000000000000" pitchFamily="65" charset="-120"/>
                        <a:ea typeface="標楷體" panose="03000509000000000000" pitchFamily="65" charset="-120"/>
                      </a:endParaRPr>
                    </a:p>
                  </a:txBody>
                  <a:tcPr marL="35560" marR="35560" marT="0" marB="0"/>
                </a:tc>
                <a:extLst>
                  <a:ext uri="{0D108BD9-81ED-4DB2-BD59-A6C34878D82A}">
                    <a16:rowId xmlns:a16="http://schemas.microsoft.com/office/drawing/2014/main" val="2304695914"/>
                  </a:ext>
                </a:extLst>
              </a:tr>
              <a:tr h="491968">
                <a:tc>
                  <a:txBody>
                    <a:bodyPr/>
                    <a:lstStyle/>
                    <a:p>
                      <a:pPr algn="ctr" eaLnBrk="0" fontAlgn="base">
                        <a:buNone/>
                      </a:pPr>
                      <a:r>
                        <a:rPr lang="en-US" altLang="zh-TW" sz="1600" kern="100" dirty="0">
                          <a:effectLst/>
                          <a:latin typeface="標楷體" panose="03000509000000000000" pitchFamily="65" charset="-120"/>
                          <a:ea typeface="標楷體" panose="03000509000000000000" pitchFamily="65" charset="-120"/>
                        </a:rPr>
                        <a:t>…</a:t>
                      </a:r>
                      <a:r>
                        <a:rPr lang="en-US" sz="1600" kern="100" dirty="0">
                          <a:effectLst/>
                          <a:latin typeface="標楷體" panose="03000509000000000000" pitchFamily="65" charset="-120"/>
                          <a:ea typeface="標楷體" panose="03000509000000000000" pitchFamily="65" charset="-120"/>
                        </a:rPr>
                        <a:t> </a:t>
                      </a:r>
                      <a:endParaRPr lang="zh-TW" sz="1600" kern="100" dirty="0">
                        <a:effectLst/>
                        <a:latin typeface="標楷體" panose="03000509000000000000" pitchFamily="65" charset="-120"/>
                        <a:ea typeface="標楷體" panose="03000509000000000000" pitchFamily="65" charset="-120"/>
                      </a:endParaRPr>
                    </a:p>
                  </a:txBody>
                  <a:tcPr marL="35560" marR="35560" marT="0" marB="0" anchor="ctr"/>
                </a:tc>
                <a:tc>
                  <a:txBody>
                    <a:bodyPr/>
                    <a:lstStyle/>
                    <a:p>
                      <a:pPr algn="ctr" eaLnBrk="0" fontAlgn="base">
                        <a:buNone/>
                      </a:pPr>
                      <a:r>
                        <a:rPr lang="zh-TW" sz="1600" kern="100">
                          <a:effectLst/>
                          <a:latin typeface="標楷體" panose="03000509000000000000" pitchFamily="65" charset="-120"/>
                          <a:ea typeface="標楷體" panose="03000509000000000000" pitchFamily="65" charset="-120"/>
                        </a:rPr>
                        <a:t>　年　月　日</a:t>
                      </a:r>
                    </a:p>
                  </a:txBody>
                  <a:tcPr marL="35560" marR="35560" marT="0" marB="0" anchor="ctr"/>
                </a:tc>
                <a:tc>
                  <a:txBody>
                    <a:bodyPr/>
                    <a:lstStyle/>
                    <a:p>
                      <a:pPr algn="ctr" eaLnBrk="0" fontAlgn="base">
                        <a:buNone/>
                      </a:pPr>
                      <a:r>
                        <a:rPr lang="en-US" sz="1600" kern="100" dirty="0">
                          <a:effectLst/>
                          <a:latin typeface="標楷體" panose="03000509000000000000" pitchFamily="65" charset="-120"/>
                          <a:ea typeface="標楷體" panose="03000509000000000000" pitchFamily="65" charset="-120"/>
                        </a:rPr>
                        <a:t> </a:t>
                      </a:r>
                      <a:endParaRPr lang="zh-TW" sz="1600" kern="100" dirty="0">
                        <a:effectLst/>
                        <a:latin typeface="標楷體" panose="03000509000000000000" pitchFamily="65" charset="-120"/>
                        <a:ea typeface="標楷體" panose="03000509000000000000" pitchFamily="65" charset="-120"/>
                      </a:endParaRPr>
                    </a:p>
                  </a:txBody>
                  <a:tcPr marL="35560" marR="35560" marT="0" marB="0" anchor="ctr"/>
                </a:tc>
                <a:tc>
                  <a:txBody>
                    <a:bodyPr/>
                    <a:lstStyle/>
                    <a:p>
                      <a:pPr algn="ctr" eaLnBrk="0" fontAlgn="base">
                        <a:buNone/>
                      </a:pPr>
                      <a:r>
                        <a:rPr lang="en-US" sz="1600" kern="100">
                          <a:effectLst/>
                          <a:latin typeface="標楷體" panose="03000509000000000000" pitchFamily="65" charset="-120"/>
                          <a:ea typeface="標楷體" panose="03000509000000000000" pitchFamily="65" charset="-120"/>
                        </a:rPr>
                        <a:t> </a:t>
                      </a:r>
                      <a:endParaRPr lang="zh-TW" sz="1600" kern="100">
                        <a:effectLst/>
                        <a:latin typeface="標楷體" panose="03000509000000000000" pitchFamily="65" charset="-120"/>
                        <a:ea typeface="標楷體" panose="03000509000000000000" pitchFamily="65" charset="-120"/>
                      </a:endParaRPr>
                    </a:p>
                  </a:txBody>
                  <a:tcPr marL="35560" marR="35560" marT="0" marB="0" anchor="ctr"/>
                </a:tc>
                <a:tc>
                  <a:txBody>
                    <a:bodyPr/>
                    <a:lstStyle/>
                    <a:p>
                      <a:pPr algn="ctr" eaLnBrk="0" fontAlgn="base">
                        <a:buNone/>
                      </a:pPr>
                      <a:r>
                        <a:rPr lang="en-US" sz="1600" kern="100" dirty="0">
                          <a:effectLst/>
                          <a:latin typeface="標楷體" panose="03000509000000000000" pitchFamily="65" charset="-120"/>
                          <a:ea typeface="標楷體" panose="03000509000000000000" pitchFamily="65" charset="-120"/>
                        </a:rPr>
                        <a:t> </a:t>
                      </a:r>
                      <a:endParaRPr lang="zh-TW" sz="1600" kern="100" dirty="0">
                        <a:effectLst/>
                        <a:latin typeface="標楷體" panose="03000509000000000000" pitchFamily="65" charset="-120"/>
                        <a:ea typeface="標楷體" panose="03000509000000000000" pitchFamily="65" charset="-120"/>
                      </a:endParaRPr>
                    </a:p>
                  </a:txBody>
                  <a:tcPr marL="35560" marR="35560" marT="0" marB="0"/>
                </a:tc>
                <a:extLst>
                  <a:ext uri="{0D108BD9-81ED-4DB2-BD59-A6C34878D82A}">
                    <a16:rowId xmlns:a16="http://schemas.microsoft.com/office/drawing/2014/main" val="1422318205"/>
                  </a:ext>
                </a:extLst>
              </a:tr>
            </a:tbl>
          </a:graphicData>
        </a:graphic>
      </p:graphicFrame>
      <p:sp>
        <p:nvSpPr>
          <p:cNvPr id="4" name="矩形 3">
            <a:extLst>
              <a:ext uri="{FF2B5EF4-FFF2-40B4-BE49-F238E27FC236}">
                <a16:creationId xmlns:a16="http://schemas.microsoft.com/office/drawing/2014/main" id="{3A7881D4-0E0F-E22D-9224-22595CD02A78}"/>
              </a:ext>
            </a:extLst>
          </p:cNvPr>
          <p:cNvSpPr/>
          <p:nvPr/>
        </p:nvSpPr>
        <p:spPr>
          <a:xfrm>
            <a:off x="6096000" y="5073714"/>
            <a:ext cx="6096000" cy="1726370"/>
          </a:xfrm>
          <a:prstGeom prst="rect">
            <a:avLst/>
          </a:prstGeom>
          <a:solidFill>
            <a:srgbClr val="F9DDF0">
              <a:alpha val="80000"/>
            </a:srgbClr>
          </a:solidFill>
          <a:ln cap="flat">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zh-TW" altLang="en-US" sz="1800" i="0" strike="noStrike" kern="1200" cap="none" spc="0" baseline="0" dirty="0">
                <a:solidFill>
                  <a:schemeClr val="tx1"/>
                </a:solidFill>
                <a:uFillTx/>
                <a:latin typeface="Times New Roman"/>
                <a:ea typeface="標楷體"/>
              </a:rPr>
              <a:t>小</a:t>
            </a:r>
            <a:r>
              <a:rPr lang="zh-TW" sz="1800" i="0" strike="noStrike" kern="1200" cap="none" spc="0" baseline="0" dirty="0">
                <a:solidFill>
                  <a:schemeClr val="tx1"/>
                </a:solidFill>
                <a:uFillTx/>
                <a:latin typeface="Times New Roman"/>
                <a:ea typeface="標楷體"/>
              </a:rPr>
              <a:t>提醒</a:t>
            </a:r>
            <a:r>
              <a:rPr lang="zh-TW" altLang="en-US" dirty="0">
                <a:solidFill>
                  <a:schemeClr val="tx1"/>
                </a:solidFill>
                <a:latin typeface="Times New Roman"/>
                <a:ea typeface="標楷體"/>
              </a:rPr>
              <a:t>：</a:t>
            </a:r>
            <a:endParaRPr lang="en-US" sz="1800" i="0" strike="noStrike" kern="1200" cap="none" spc="0" baseline="0" dirty="0">
              <a:solidFill>
                <a:schemeClr val="tx1"/>
              </a:solidFill>
              <a:uFillTx/>
              <a:latin typeface="Times New Roman"/>
              <a:ea typeface="標楷體"/>
            </a:endParaRPr>
          </a:p>
          <a:p>
            <a:pPr marL="285750" lvl="0" indent="-285750">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zh-TW" altLang="en-US" dirty="0">
                <a:solidFill>
                  <a:schemeClr val="tx1"/>
                </a:solidFill>
                <a:latin typeface="Times New Roman"/>
                <a:ea typeface="標楷體"/>
              </a:rPr>
              <a:t>查核點編號僅供參考，請依所提計畫內容自行增列。</a:t>
            </a:r>
            <a:endParaRPr lang="en-US" altLang="zh-TW" dirty="0">
              <a:solidFill>
                <a:schemeClr val="tx1"/>
              </a:solidFill>
              <a:latin typeface="Times New Roman"/>
              <a:ea typeface="標楷體"/>
            </a:endParaRPr>
          </a:p>
          <a:p>
            <a:pPr marL="285750" lvl="0" indent="-285750">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zh-TW" altLang="en-US" dirty="0">
                <a:solidFill>
                  <a:schemeClr val="tx1"/>
                </a:solidFill>
                <a:latin typeface="Times New Roman"/>
                <a:ea typeface="標楷體"/>
              </a:rPr>
              <a:t>依各分項計畫之工作項目完成時間先後順序填寫，查核點編號與預定完成時間應與預定進度表所示一致。</a:t>
            </a:r>
            <a:endParaRPr lang="en-US" altLang="zh-TW" dirty="0">
              <a:solidFill>
                <a:schemeClr val="tx1"/>
              </a:solidFill>
              <a:latin typeface="Times New Roman"/>
              <a:ea typeface="標楷體"/>
            </a:endParaRPr>
          </a:p>
          <a:p>
            <a:pPr marL="285750" indent="-285750">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en-US" altLang="zh-TW" sz="1800" dirty="0">
                <a:solidFill>
                  <a:srgbClr val="FF0000"/>
                </a:solidFill>
                <a:latin typeface="標楷體" panose="03000509000000000000" pitchFamily="65" charset="-120"/>
                <a:ea typeface="標楷體" panose="03000509000000000000" pitchFamily="65" charset="-120"/>
                <a:cs typeface="Microsoft JhengHei"/>
                <a:sym typeface="Microsoft JhengHei"/>
              </a:rPr>
              <a:t>(</a:t>
            </a:r>
            <a:r>
              <a:rPr lang="zh-TW" altLang="en-US" sz="1800" dirty="0">
                <a:solidFill>
                  <a:srgbClr val="FF0000"/>
                </a:solidFill>
                <a:latin typeface="標楷體" panose="03000509000000000000" pitchFamily="65" charset="-120"/>
                <a:ea typeface="標楷體" panose="03000509000000000000" pitchFamily="65" charset="-120"/>
                <a:cs typeface="Microsoft JhengHei"/>
                <a:sym typeface="Microsoft JhengHei"/>
              </a:rPr>
              <a:t>製作正式簡報時，請將小提醒刪除</a:t>
            </a:r>
            <a:r>
              <a:rPr lang="en-US" altLang="zh-TW" sz="1800" dirty="0">
                <a:solidFill>
                  <a:srgbClr val="FF0000"/>
                </a:solidFill>
                <a:latin typeface="標楷體" panose="03000509000000000000" pitchFamily="65" charset="-120"/>
                <a:ea typeface="標楷體" panose="03000509000000000000" pitchFamily="65" charset="-120"/>
                <a:cs typeface="Microsoft JhengHei"/>
                <a:sym typeface="Microsoft JhengHei"/>
              </a:rPr>
              <a:t>)</a:t>
            </a:r>
            <a:endParaRPr lang="zh-TW" altLang="en-US"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3669271525"/>
      </p:ext>
    </p:extLst>
  </p:cSld>
  <p:clrMapOvr>
    <a:masterClrMapping/>
  </p:clrMapOvr>
</p:sld>
</file>

<file path=ppt/theme/theme1.xml><?xml version="1.0" encoding="utf-8"?>
<a:theme xmlns:a="http://schemas.openxmlformats.org/drawingml/2006/main" name="Office Theme">
  <a:themeElements>
    <a:clrScheme name="Office 佈景主題">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自訂 3">
      <a:majorFont>
        <a:latin typeface="標楷體"/>
        <a:ea typeface="標楷體"/>
        <a:cs typeface=""/>
      </a:majorFont>
      <a:minorFont>
        <a:latin typeface="Times New Roman"/>
        <a:ea typeface="標楷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282</TotalTime>
  <Words>3929</Words>
  <Application>Microsoft Office PowerPoint</Application>
  <PresentationFormat>寬螢幕</PresentationFormat>
  <Paragraphs>701</Paragraphs>
  <Slides>21</Slides>
  <Notes>14</Notes>
  <HiddenSlides>0</HiddenSlides>
  <MMClips>0</MMClips>
  <ScaleCrop>false</ScaleCrop>
  <HeadingPairs>
    <vt:vector size="6" baseType="variant">
      <vt:variant>
        <vt:lpstr>使用字型</vt:lpstr>
      </vt:variant>
      <vt:variant>
        <vt:i4>7</vt:i4>
      </vt:variant>
      <vt:variant>
        <vt:lpstr>佈景主題</vt:lpstr>
      </vt:variant>
      <vt:variant>
        <vt:i4>1</vt:i4>
      </vt:variant>
      <vt:variant>
        <vt:lpstr>投影片標題</vt:lpstr>
      </vt:variant>
      <vt:variant>
        <vt:i4>21</vt:i4>
      </vt:variant>
    </vt:vector>
  </HeadingPairs>
  <TitlesOfParts>
    <vt:vector size="29" baseType="lpstr">
      <vt:lpstr>微軟正黑體</vt:lpstr>
      <vt:lpstr>新細明體</vt:lpstr>
      <vt:lpstr>標楷體</vt:lpstr>
      <vt:lpstr>標楷體</vt:lpstr>
      <vt:lpstr>Arial</vt:lpstr>
      <vt:lpstr>Calibri</vt:lpstr>
      <vt:lpstr>Times New Roman</vt:lpstr>
      <vt:lpstr>Office Theme</vt:lpstr>
      <vt:lpstr>PowerPoint 簡報</vt:lpstr>
      <vt:lpstr>PowerPoint 簡報</vt:lpstr>
      <vt:lpstr>壹、公司簡介</vt:lpstr>
      <vt:lpstr>壹、公司簡介-研發人員</vt:lpstr>
      <vt:lpstr>PowerPoint 簡報</vt:lpstr>
      <vt:lpstr>PowerPoint 簡報</vt:lpstr>
      <vt:lpstr>參、預計進度表</vt:lpstr>
      <vt:lpstr>提醒：預計進度表說明(簡報時請刪除此頁，謝謝)</vt:lpstr>
      <vt:lpstr>參、預計查核點說明(請依工作項目提供具體可查核或評估可行性之量化數據/功能規格/技術或服務指標等。)</vt:lpstr>
      <vt:lpstr>肆、預期效益-量化效益</vt:lpstr>
      <vt:lpstr>PowerPoint 簡報</vt:lpstr>
      <vt:lpstr>肆、預期效益</vt:lpstr>
      <vt:lpstr>PowerPoint 簡報</vt:lpstr>
      <vt:lpstr>伍、經費分配-總表</vt:lpstr>
      <vt:lpstr>伍、經費分配-人事費</vt:lpstr>
      <vt:lpstr>伍、經費分配-消耗性器材及原材料費</vt:lpstr>
      <vt:lpstr>伍、經費分配-研發設備使用費</vt:lpstr>
      <vt:lpstr>伍、經費分配-研發設備維護費</vt:lpstr>
      <vt:lpstr>伍、經費分配-技術引進及委託研究費</vt:lpstr>
      <vt:lpstr>陸、清潔生產資源回收</vt:lpstr>
      <vt:lpstr>報告完畢，感謝委員指教。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佳湲 陳</dc:creator>
  <cp:lastModifiedBy>黃幼蓉</cp:lastModifiedBy>
  <cp:revision>29</cp:revision>
  <dcterms:created xsi:type="dcterms:W3CDTF">2020-12-25T03:10:36Z</dcterms:created>
  <dcterms:modified xsi:type="dcterms:W3CDTF">2026-03-04T02:14:08Z</dcterms:modified>
</cp:coreProperties>
</file>